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3.xml" ContentType="application/vnd.openxmlformats-officedocument.themeOverride+xml"/>
  <Override PartName="/ppt/drawings/drawing4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notesSlides/notesSlide13.xml" ContentType="application/vnd.openxmlformats-officedocument.presentationml.notesSlid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14.xml" ContentType="application/vnd.openxmlformats-officedocument.presentationml.notesSlid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5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notesSlides/notesSlide16.xml" ContentType="application/vnd.openxmlformats-officedocument.presentationml.notesSlid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heme/themeOverride4.xml" ContentType="application/vnd.openxmlformats-officedocument.themeOverr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theme/themeOverride5.xml" ContentType="application/vnd.openxmlformats-officedocument.themeOverride+xml"/>
  <Override PartName="/ppt/notesSlides/notesSlide17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theme/themeOverride6.xml" ContentType="application/vnd.openxmlformats-officedocument.themeOverr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18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theme/themeOverride7.xml" ContentType="application/vnd.openxmlformats-officedocument.themeOverr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theme/themeOverride8.xml" ContentType="application/vnd.openxmlformats-officedocument.themeOverride+xml"/>
  <Override PartName="/ppt/drawings/drawing5.xml" ContentType="application/vnd.openxmlformats-officedocument.drawingml.chartshapes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43" r:id="rId2"/>
    <p:sldId id="444" r:id="rId3"/>
    <p:sldId id="445" r:id="rId4"/>
    <p:sldId id="453" r:id="rId5"/>
    <p:sldId id="299" r:id="rId6"/>
    <p:sldId id="455" r:id="rId7"/>
    <p:sldId id="301" r:id="rId8"/>
    <p:sldId id="456" r:id="rId9"/>
    <p:sldId id="297" r:id="rId10"/>
    <p:sldId id="457" r:id="rId11"/>
    <p:sldId id="481" r:id="rId12"/>
    <p:sldId id="454" r:id="rId13"/>
    <p:sldId id="281" r:id="rId14"/>
    <p:sldId id="282" r:id="rId15"/>
    <p:sldId id="283" r:id="rId16"/>
    <p:sldId id="284" r:id="rId17"/>
    <p:sldId id="285" r:id="rId18"/>
    <p:sldId id="305" r:id="rId19"/>
    <p:sldId id="286" r:id="rId20"/>
    <p:sldId id="289" r:id="rId21"/>
    <p:sldId id="452" r:id="rId2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e Atkinson" initials="LA" lastIdx="2" clrIdx="0">
    <p:extLst>
      <p:ext uri="{19B8F6BF-5375-455C-9EA6-DF929625EA0E}">
        <p15:presenceInfo xmlns:p15="http://schemas.microsoft.com/office/powerpoint/2012/main" userId="cc58a2625c214d5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BABF"/>
    <a:srgbClr val="5B9BD5"/>
    <a:srgbClr val="5B9BD1"/>
    <a:srgbClr val="12A19A"/>
    <a:srgbClr val="FF7979"/>
    <a:srgbClr val="FF8989"/>
    <a:srgbClr val="FF3B3B"/>
    <a:srgbClr val="DFEBF7"/>
    <a:srgbClr val="33CAFF"/>
    <a:srgbClr val="B5F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4249" autoAdjust="0"/>
  </p:normalViewPr>
  <p:slideViewPr>
    <p:cSldViewPr snapToGrid="0">
      <p:cViewPr varScale="1">
        <p:scale>
          <a:sx n="72" d="100"/>
          <a:sy n="72" d="100"/>
        </p:scale>
        <p:origin x="636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158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325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mon.DaBell\Desktop\CHCP%20Patient%20Sat%20Graphs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tkinson\Dropbox\CHCP%20PS%20Presentation%2022.23\Patient%20Satisfaction%20Survey%20(2022.23)\Reports\Graphs\CHCP%20Patient%20Sat%20Graphs%202023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11.xml"/><Relationship Id="rId1" Type="http://schemas.microsoft.com/office/2011/relationships/chartStyle" Target="style11.xml"/><Relationship Id="rId5" Type="http://schemas.openxmlformats.org/officeDocument/2006/relationships/chartUserShapes" Target="../drawings/drawing4.xml"/><Relationship Id="rId4" Type="http://schemas.openxmlformats.org/officeDocument/2006/relationships/oleObject" Target="file:///C:\Users\Simon.DaBell\Desktop\CHCP%20Patient%20Sat%20Graphs%202023.xlsx" TargetMode="Externa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VR01\Projects\CHCP%20CIC\Patient%20Satisfaction%20Survey%20(2022.23)\Reports\Graphs\CHCP%20Patient%20Sat%20Graphs%202023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mon.DaBell\Desktop\CHCP%20Patient%20Sat%20Graphs%202023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mon.DaBell\Desktop\CHCP%20Patient%20Sat%20Graphs%202023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mon.DaBell\Desktop\CHCP%20Patient%20Sat%20Graphs%202023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mon.DaBell\Desktop\CHCP%20Patient%20Sat%20Graphs%202023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mon.DaBell\Desktop\CHCP%20Patient%20Sat%20Graphs%202023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mon.DaBell\Desktop\CHCP%20Patient%20Sat%20Graphs%202023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19.xml"/><Relationship Id="rId1" Type="http://schemas.microsoft.com/office/2011/relationships/chartStyle" Target="style19.xml"/><Relationship Id="rId4" Type="http://schemas.openxmlformats.org/officeDocument/2006/relationships/oleObject" Target="file:///C:\Users\Simon.DaBell\Desktop\CHCP%20Patient%20Sat%20Graphs%202023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mon.DaBell\Desktop\CHCP%20Patient%20Sat%20Graphs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20.xml"/><Relationship Id="rId1" Type="http://schemas.microsoft.com/office/2011/relationships/chartStyle" Target="style20.xml"/><Relationship Id="rId4" Type="http://schemas.openxmlformats.org/officeDocument/2006/relationships/oleObject" Target="file:///C:\Users\Simon.DaBell\Desktop\CHCP%20Patient%20Sat%20Graphs%202023.xlsx" TargetMode="Externa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21.xml"/><Relationship Id="rId1" Type="http://schemas.microsoft.com/office/2011/relationships/chartStyle" Target="style21.xml"/><Relationship Id="rId4" Type="http://schemas.openxmlformats.org/officeDocument/2006/relationships/oleObject" Target="file:///C:\Users\Simon.DaBell\Desktop\CHCP%20Patient%20Sat%20Graphs%202023.xlsx" TargetMode="Externa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imon.DaBell\Desktop\CHCP%20Patient%20Sat%20Graphs%202023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23.xml"/><Relationship Id="rId1" Type="http://schemas.microsoft.com/office/2011/relationships/chartStyle" Target="style23.xml"/><Relationship Id="rId4" Type="http://schemas.openxmlformats.org/officeDocument/2006/relationships/oleObject" Target="file:///C:\Users\Simon.DaBell\Desktop\CHCP%20Patient%20Sat%20Graphs%202023.xlsx" TargetMode="Externa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24.xml"/><Relationship Id="rId1" Type="http://schemas.microsoft.com/office/2011/relationships/chartStyle" Target="style24.xml"/><Relationship Id="rId5" Type="http://schemas.openxmlformats.org/officeDocument/2006/relationships/chartUserShapes" Target="../drawings/drawing5.xml"/><Relationship Id="rId4" Type="http://schemas.openxmlformats.org/officeDocument/2006/relationships/oleObject" Target="file:///C:\Users\latkinson\Dropbox\CHCP%20PS%20Presentation%2022.23\Patient%20Satisfaction%20Survey%20(2022.23)\Reports\Graphs\CHCP%20Patient%20Sat%20Graphs%202023.xlsx" TargetMode="Externa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oleObject" Target="file:///C:\Users\Simon.DaBell\Desktop\CHCP%20Patient%20Sat%20Graphs%202023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VR01\Projects\CHCP%20CIC\Patient%20Satisfaction%20Survey%20(2022.23)\Reports\Graphs\CHCP%20Patient%20Sat%20Graphs%20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tkinson\Dropbox\CHCP%20PS%20Presentation%2022.23\Patient%20Satisfaction%20Survey%20(2022.23)\Reports\Graphs\CHCP%20Patient%20Sat%20Graphs%20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VR01\Projects\CHCP%20CIC\Patient%20Satisfaction%20Survey%20(2022.23)\Reports\Graphs\CHCP%20Patient%20Sat%20Graphs%2020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6.xml"/><Relationship Id="rId1" Type="http://schemas.microsoft.com/office/2011/relationships/chartStyle" Target="style6.xml"/><Relationship Id="rId5" Type="http://schemas.openxmlformats.org/officeDocument/2006/relationships/chartUserShapes" Target="../drawings/drawing2.xml"/><Relationship Id="rId4" Type="http://schemas.openxmlformats.org/officeDocument/2006/relationships/oleObject" Target="file:///C:\Users\Simon.DaBell\Desktop\CHCP%20Patient%20Sat%20Graphs%202023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atkinson\Dropbox\CHCP%20PS%20Presentation%2022.23\Patient%20Satisfaction%20Survey%20(2022.23)\Reports\Graphs\CHCP%20Patient%20Sat%20Graphs%20202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VR01\Projects\CHCP%20CIC\Patient%20Satisfaction%20Survey%20(2022.23)\Reports\Graphs\CHCP%20Patient%20Sat%20Graphs%20202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9.xml"/><Relationship Id="rId1" Type="http://schemas.microsoft.com/office/2011/relationships/chartStyle" Target="style9.xml"/><Relationship Id="rId5" Type="http://schemas.openxmlformats.org/officeDocument/2006/relationships/chartUserShapes" Target="../drawings/drawing3.xml"/><Relationship Id="rId4" Type="http://schemas.openxmlformats.org/officeDocument/2006/relationships/oleObject" Target="file:///C:\Users\Simon.DaBell\Desktop\CHCP%20Patient%20Sat%20Graphs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72613817949058"/>
          <c:y val="3.2391379991964432E-2"/>
          <c:w val="0.490533970086246"/>
          <c:h val="0.9347681093291422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5B9BD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Demographics!$A$4:$A$15</c:f>
              <c:strCache>
                <c:ptCount val="12"/>
                <c:pt idx="0">
                  <c:v>Evolve Eating Disorder Service</c:v>
                </c:pt>
                <c:pt idx="1">
                  <c:v>Carers’ Information &amp; Support Service</c:v>
                </c:pt>
                <c:pt idx="2">
                  <c:v>Public Health</c:v>
                </c:pt>
                <c:pt idx="3">
                  <c:v>Community Paediatrics &amp; Nursing</c:v>
                </c:pt>
                <c:pt idx="4">
                  <c:v>Pain Management</c:v>
                </c:pt>
                <c:pt idx="5">
                  <c:v>Psychological Wellbeing Services</c:v>
                </c:pt>
                <c:pt idx="6">
                  <c:v>Dental Services</c:v>
                </c:pt>
                <c:pt idx="7">
                  <c:v>Primary Care AMPS &amp; CHPL</c:v>
                </c:pt>
                <c:pt idx="8">
                  <c:v>Integrated Sexual Health</c:v>
                </c:pt>
                <c:pt idx="9">
                  <c:v>Nursing &amp; Conditions/Localities</c:v>
                </c:pt>
                <c:pt idx="10">
                  <c:v>Integrated Urgent Care</c:v>
                </c:pt>
                <c:pt idx="11">
                  <c:v>Therapies &amp; Rehab</c:v>
                </c:pt>
              </c:strCache>
            </c:strRef>
          </c:cat>
          <c:val>
            <c:numRef>
              <c:f>Demographics!$B$4:$B$15</c:f>
              <c:numCache>
                <c:formatCode>#,##0</c:formatCode>
                <c:ptCount val="12"/>
                <c:pt idx="0">
                  <c:v>5</c:v>
                </c:pt>
                <c:pt idx="1">
                  <c:v>10</c:v>
                </c:pt>
                <c:pt idx="2">
                  <c:v>50</c:v>
                </c:pt>
                <c:pt idx="3">
                  <c:v>55</c:v>
                </c:pt>
                <c:pt idx="4">
                  <c:v>61</c:v>
                </c:pt>
                <c:pt idx="5">
                  <c:v>91</c:v>
                </c:pt>
                <c:pt idx="6">
                  <c:v>130</c:v>
                </c:pt>
                <c:pt idx="7">
                  <c:v>186</c:v>
                </c:pt>
                <c:pt idx="8">
                  <c:v>195</c:v>
                </c:pt>
                <c:pt idx="9">
                  <c:v>393</c:v>
                </c:pt>
                <c:pt idx="10">
                  <c:v>565</c:v>
                </c:pt>
                <c:pt idx="11">
                  <c:v>679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31-4D3F-900D-1DD597D301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1393708800"/>
        <c:axId val="1393720032"/>
      </c:barChart>
      <c:catAx>
        <c:axId val="13937088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93720032"/>
        <c:crosses val="autoZero"/>
        <c:auto val="1"/>
        <c:lblAlgn val="ctr"/>
        <c:lblOffset val="100"/>
        <c:noMultiLvlLbl val="0"/>
      </c:catAx>
      <c:valAx>
        <c:axId val="1393720032"/>
        <c:scaling>
          <c:orientation val="minMax"/>
          <c:max val="800"/>
          <c:min val="0"/>
        </c:scaling>
        <c:delete val="1"/>
        <c:axPos val="b"/>
        <c:numFmt formatCode="#,##0" sourceLinked="1"/>
        <c:majorTickMark val="out"/>
        <c:minorTickMark val="none"/>
        <c:tickLblPos val="nextTo"/>
        <c:crossAx val="1393708800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/>
              <a:t>Overall how satisfied were you with the standard of care and support you have received?</a:t>
            </a:r>
          </a:p>
        </c:rich>
      </c:tx>
      <c:layout>
        <c:manualLayout>
          <c:xMode val="edge"/>
          <c:yMode val="edge"/>
          <c:x val="0.1224790026246719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'Overall Time Charts'!$A$39:$A$43</c:f>
              <c:strCache>
                <c:ptCount val="5"/>
                <c:pt idx="0">
                  <c:v>2018/19</c:v>
                </c:pt>
                <c:pt idx="1">
                  <c:v>2019/20</c:v>
                </c:pt>
                <c:pt idx="2">
                  <c:v>2020/21</c:v>
                </c:pt>
                <c:pt idx="3">
                  <c:v>2021/22</c:v>
                </c:pt>
                <c:pt idx="4">
                  <c:v>2022/23</c:v>
                </c:pt>
              </c:strCache>
            </c:strRef>
          </c:cat>
          <c:val>
            <c:numRef>
              <c:f>'Overall Time Charts'!$B$39:$B$43</c:f>
              <c:numCache>
                <c:formatCode>0%</c:formatCode>
                <c:ptCount val="5"/>
                <c:pt idx="0">
                  <c:v>0.98</c:v>
                </c:pt>
                <c:pt idx="1">
                  <c:v>0.98</c:v>
                </c:pt>
                <c:pt idx="2">
                  <c:v>0.88</c:v>
                </c:pt>
                <c:pt idx="3">
                  <c:v>0.92</c:v>
                </c:pt>
                <c:pt idx="4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77D-480F-B550-5E523AE52A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3351576"/>
        <c:axId val="313351936"/>
      </c:lineChart>
      <c:catAx>
        <c:axId val="313351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351936"/>
        <c:crosses val="autoZero"/>
        <c:auto val="1"/>
        <c:lblAlgn val="ctr"/>
        <c:lblOffset val="100"/>
        <c:noMultiLvlLbl val="0"/>
      </c:catAx>
      <c:valAx>
        <c:axId val="313351936"/>
        <c:scaling>
          <c:orientation val="minMax"/>
          <c:min val="0.60000000000000009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13351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/>
              <a:t>How satisfied were you with the initial contact with the service?</a:t>
            </a:r>
          </a:p>
        </c:rich>
      </c:tx>
      <c:layout>
        <c:manualLayout>
          <c:xMode val="edge"/>
          <c:yMode val="edge"/>
          <c:x val="0.1210504181663198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9551812625294805E-2"/>
          <c:y val="0.12908952100222434"/>
          <c:w val="0.59602076213515198"/>
          <c:h val="0.80242250210473298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345-425D-A39B-8D658D2B573D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345-425D-A39B-8D658D2B573D}"/>
              </c:ext>
            </c:extLst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345-425D-A39B-8D658D2B573D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345-425D-A39B-8D658D2B573D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345-425D-A39B-8D658D2B573D}"/>
              </c:ext>
            </c:extLst>
          </c:dPt>
          <c:dLbls>
            <c:dLbl>
              <c:idx val="4"/>
              <c:layout>
                <c:manualLayout>
                  <c:x val="1.523502554651584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345-425D-A39B-8D658D2B57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Access!$A$3:$A$7</c:f>
              <c:strCache>
                <c:ptCount val="5"/>
                <c:pt idx="0">
                  <c:v>Very satisfied</c:v>
                </c:pt>
                <c:pt idx="1">
                  <c:v>Fairly satisfied</c:v>
                </c:pt>
                <c:pt idx="2">
                  <c:v>Neither</c:v>
                </c:pt>
                <c:pt idx="3">
                  <c:v>Fairly dissatisfied</c:v>
                </c:pt>
                <c:pt idx="4">
                  <c:v>Not at all satisfied</c:v>
                </c:pt>
              </c:strCache>
            </c:strRef>
          </c:cat>
          <c:val>
            <c:numRef>
              <c:f>Access!$B$3:$B$7</c:f>
              <c:numCache>
                <c:formatCode>0%</c:formatCode>
                <c:ptCount val="5"/>
                <c:pt idx="0">
                  <c:v>0.58471074380165289</c:v>
                </c:pt>
                <c:pt idx="1">
                  <c:v>0.31322314049586775</c:v>
                </c:pt>
                <c:pt idx="2">
                  <c:v>4.5867768595041325E-2</c:v>
                </c:pt>
                <c:pt idx="3">
                  <c:v>4.5041322314049587E-2</c:v>
                </c:pt>
                <c:pt idx="4">
                  <c:v>1.1157024793388429E-2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345-425D-A39B-8D658D2B57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7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841061152946979"/>
          <c:y val="0.27519141434859251"/>
          <c:w val="0.30561657917760282"/>
          <c:h val="0.547157152181518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dirty="0"/>
              <a:t>NET Satisfied</a:t>
            </a:r>
          </a:p>
        </c:rich>
      </c:tx>
      <c:layout>
        <c:manualLayout>
          <c:xMode val="edge"/>
          <c:yMode val="edge"/>
          <c:x val="0.40267508646922345"/>
          <c:y val="8.448174551260019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5464537414495958"/>
          <c:y val="8.5638338108870837E-2"/>
          <c:w val="0.39505337525046641"/>
          <c:h val="0.878252644658211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B64-4842-AFBE-88C0AA1E5F8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B64-4842-AFBE-88C0AA1E5F87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B64-4842-AFBE-88C0AA1E5F87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B64-4842-AFBE-88C0AA1E5F87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B64-4842-AFBE-88C0AA1E5F8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Access!$A$24:$A$35</c:f>
              <c:strCache>
                <c:ptCount val="12"/>
                <c:pt idx="0">
                  <c:v>Primary Care AMPS &amp; CHPL</c:v>
                </c:pt>
                <c:pt idx="1">
                  <c:v>Pain Management</c:v>
                </c:pt>
                <c:pt idx="2">
                  <c:v>Integrated Urgent Care</c:v>
                </c:pt>
                <c:pt idx="3">
                  <c:v>Psychological Wellbeing Services</c:v>
                </c:pt>
                <c:pt idx="4">
                  <c:v>Integrated Sexual Health</c:v>
                </c:pt>
                <c:pt idx="5">
                  <c:v>Nursing &amp; Conditions/Localities</c:v>
                </c:pt>
                <c:pt idx="6">
                  <c:v>Therapies &amp; Rehab</c:v>
                </c:pt>
                <c:pt idx="7">
                  <c:v>Dental Services</c:v>
                </c:pt>
                <c:pt idx="8">
                  <c:v>Public Health</c:v>
                </c:pt>
                <c:pt idx="9">
                  <c:v>Community Paediatrics &amp; Nursing</c:v>
                </c:pt>
                <c:pt idx="10">
                  <c:v>Carers’ Information &amp; Support Service*</c:v>
                </c:pt>
                <c:pt idx="11">
                  <c:v>Evolve Eating Disorder Service*</c:v>
                </c:pt>
              </c:strCache>
            </c:strRef>
          </c:cat>
          <c:val>
            <c:numRef>
              <c:f>Access!$B$24:$B$35</c:f>
              <c:numCache>
                <c:formatCode>0%</c:formatCode>
                <c:ptCount val="12"/>
                <c:pt idx="0">
                  <c:v>0.70430107526881724</c:v>
                </c:pt>
                <c:pt idx="1">
                  <c:v>0.78688524590163933</c:v>
                </c:pt>
                <c:pt idx="2">
                  <c:v>0.87964601769911499</c:v>
                </c:pt>
                <c:pt idx="3">
                  <c:v>0.89010989010989006</c:v>
                </c:pt>
                <c:pt idx="4">
                  <c:v>0.90256410256410258</c:v>
                </c:pt>
                <c:pt idx="5">
                  <c:v>0.92366412213740456</c:v>
                </c:pt>
                <c:pt idx="6">
                  <c:v>0.93372606774668632</c:v>
                </c:pt>
                <c:pt idx="7">
                  <c:v>0.9538461538461539</c:v>
                </c:pt>
                <c:pt idx="8">
                  <c:v>0.98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B64-4842-AFBE-88C0AA1E5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561530559"/>
        <c:axId val="561530143"/>
      </c:barChart>
      <c:catAx>
        <c:axId val="5615305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1530143"/>
        <c:crosses val="autoZero"/>
        <c:auto val="1"/>
        <c:lblAlgn val="ctr"/>
        <c:lblOffset val="100"/>
        <c:noMultiLvlLbl val="0"/>
      </c:catAx>
      <c:valAx>
        <c:axId val="561530143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15305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/>
              <a:t>Have you contacted the service by telephone in the past 12 months?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8156781290868524E-2"/>
          <c:y val="0.18787966412870874"/>
          <c:w val="0.63626710170063661"/>
          <c:h val="0.70154203749281518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35E-4D8E-84FD-61C6099257F3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35E-4D8E-84FD-61C6099257F3}"/>
              </c:ext>
            </c:extLst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35E-4D8E-84FD-61C6099257F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Access!$A$50:$A$52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Can't remember</c:v>
                </c:pt>
              </c:strCache>
            </c:strRef>
          </c:cat>
          <c:val>
            <c:numRef>
              <c:f>Access!$B$50:$B$52</c:f>
              <c:numCache>
                <c:formatCode>0%</c:formatCode>
                <c:ptCount val="3"/>
                <c:pt idx="0">
                  <c:v>0.32148760330578513</c:v>
                </c:pt>
                <c:pt idx="1">
                  <c:v>0.64090909090909087</c:v>
                </c:pt>
                <c:pt idx="2">
                  <c:v>3.7603305785123969E-2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35E-4D8E-84FD-61C6099257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7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437341337903747"/>
          <c:y val="0.3717931970210509"/>
          <c:w val="0.32418810148731408"/>
          <c:h val="0.335045650473863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>
                <a:solidFill>
                  <a:schemeClr val="tx1">
                    <a:lumMod val="65000"/>
                    <a:lumOff val="35000"/>
                  </a:schemeClr>
                </a:solidFill>
              </a:rPr>
              <a:t>How satisfied were you with the following aspects of your initial contact by telephone? NET Satisfaction/Dissatisfaction</a:t>
            </a:r>
          </a:p>
        </c:rich>
      </c:tx>
      <c:layout>
        <c:manualLayout>
          <c:xMode val="edge"/>
          <c:yMode val="edge"/>
          <c:x val="0.1110914030046484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7579121781368361"/>
          <c:y val="0.18388685286957304"/>
          <c:w val="0.52284032200299191"/>
          <c:h val="0.8092824108300623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Access!$B$69</c:f>
              <c:strCache>
                <c:ptCount val="1"/>
                <c:pt idx="0">
                  <c:v>Dissatisfied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7.8672941260813437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BC-4D91-A2BC-60CF1CAB70F1}"/>
                </c:ext>
              </c:extLst>
            </c:dLbl>
            <c:dLbl>
              <c:idx val="5"/>
              <c:layout>
                <c:manualLayout>
                  <c:x val="-1.0364730097997087E-2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BC-4D91-A2BC-60CF1CAB70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Access!$A$70:$A$75</c:f>
              <c:strCache>
                <c:ptCount val="6"/>
                <c:pt idx="0">
                  <c:v>Ease of navigating the automated telephone system</c:v>
                </c:pt>
                <c:pt idx="1">
                  <c:v>Getting through to someone in a timely manner</c:v>
                </c:pt>
                <c:pt idx="2">
                  <c:v>Getting the information/outcome you needed</c:v>
                </c:pt>
                <c:pt idx="3">
                  <c:v>Speaking to the person you needed to</c:v>
                </c:pt>
                <c:pt idx="4">
                  <c:v>Finding the relevant contact information</c:v>
                </c:pt>
                <c:pt idx="5">
                  <c:v>Courtesy of the receptionist/person who you spoke to</c:v>
                </c:pt>
              </c:strCache>
            </c:strRef>
          </c:cat>
          <c:val>
            <c:numRef>
              <c:f>Access!$B$70:$B$75</c:f>
              <c:numCache>
                <c:formatCode>0%</c:formatCode>
                <c:ptCount val="6"/>
                <c:pt idx="0">
                  <c:v>8.520179372197309E-2</c:v>
                </c:pt>
                <c:pt idx="1">
                  <c:v>0.10996119016817593</c:v>
                </c:pt>
                <c:pt idx="2">
                  <c:v>9.0322580645161285E-2</c:v>
                </c:pt>
                <c:pt idx="3">
                  <c:v>7.0038910505836577E-2</c:v>
                </c:pt>
                <c:pt idx="4">
                  <c:v>5.0198150594451783E-2</c:v>
                </c:pt>
                <c:pt idx="5">
                  <c:v>2.9639175257731958E-2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BC-4D91-A2BC-60CF1CAB70F1}"/>
            </c:ext>
          </c:extLst>
        </c:ser>
        <c:ser>
          <c:idx val="1"/>
          <c:order val="1"/>
          <c:tx>
            <c:strRef>
              <c:f>Access!$C$69</c:f>
              <c:strCache>
                <c:ptCount val="1"/>
                <c:pt idx="0">
                  <c:v>Satisfied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Access!$A$70:$A$75</c:f>
              <c:strCache>
                <c:ptCount val="6"/>
                <c:pt idx="0">
                  <c:v>Ease of navigating the automated telephone system</c:v>
                </c:pt>
                <c:pt idx="1">
                  <c:v>Getting through to someone in a timely manner</c:v>
                </c:pt>
                <c:pt idx="2">
                  <c:v>Getting the information/outcome you needed</c:v>
                </c:pt>
                <c:pt idx="3">
                  <c:v>Speaking to the person you needed to</c:v>
                </c:pt>
                <c:pt idx="4">
                  <c:v>Finding the relevant contact information</c:v>
                </c:pt>
                <c:pt idx="5">
                  <c:v>Courtesy of the receptionist/person who you spoke to</c:v>
                </c:pt>
              </c:strCache>
            </c:strRef>
          </c:cat>
          <c:val>
            <c:numRef>
              <c:f>Access!$C$70:$C$75</c:f>
              <c:numCache>
                <c:formatCode>0%</c:formatCode>
                <c:ptCount val="6"/>
                <c:pt idx="0">
                  <c:v>0.83109118086696565</c:v>
                </c:pt>
                <c:pt idx="1">
                  <c:v>0.8408796895213454</c:v>
                </c:pt>
                <c:pt idx="2">
                  <c:v>0.86580645161290326</c:v>
                </c:pt>
                <c:pt idx="3">
                  <c:v>0.86900129701686124</c:v>
                </c:pt>
                <c:pt idx="4">
                  <c:v>0.90356671070013206</c:v>
                </c:pt>
                <c:pt idx="5">
                  <c:v>0.95231958762886593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ABC-4D91-A2BC-60CF1CAB70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365830368"/>
        <c:axId val="365829536"/>
      </c:barChart>
      <c:catAx>
        <c:axId val="3658303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5829536"/>
        <c:crosses val="autoZero"/>
        <c:auto val="1"/>
        <c:lblAlgn val="ctr"/>
        <c:lblOffset val="100"/>
        <c:noMultiLvlLbl val="0"/>
      </c:catAx>
      <c:valAx>
        <c:axId val="36582953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65830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720348973569882"/>
          <c:y val="0.11650115039817603"/>
          <c:w val="0.31698865214783511"/>
          <c:h val="5.87253046620062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/>
              <a:t>How satisfied were you with the following...? </a:t>
            </a:r>
            <a:r>
              <a:rPr lang="en-GB" sz="1400" b="0" i="0" u="none" strike="noStrike" baseline="0">
                <a:effectLst/>
              </a:rPr>
              <a:t>NET Satisfaction/Dissatisfaction</a:t>
            </a:r>
            <a:endParaRPr lang="en-GB" sz="1400"/>
          </a:p>
        </c:rich>
      </c:tx>
      <c:layout>
        <c:manualLayout>
          <c:xMode val="edge"/>
          <c:yMode val="edge"/>
          <c:x val="0.1632157900678082"/>
          <c:y val="8.634809432475449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9100845597751571E-3"/>
          <c:y val="0.24700769102971193"/>
          <c:w val="0.98772478860056212"/>
          <c:h val="0.616325906967030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Access!$B$94</c:f>
              <c:strCache>
                <c:ptCount val="1"/>
                <c:pt idx="0">
                  <c:v>Satisfied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Access!$A$95:$A$98</c:f>
              <c:strCache>
                <c:ptCount val="4"/>
                <c:pt idx="0">
                  <c:v>Date and time of the appointment</c:v>
                </c:pt>
                <c:pt idx="1">
                  <c:v>Location</c:v>
                </c:pt>
                <c:pt idx="2">
                  <c:v>Flexibility of changing date and time</c:v>
                </c:pt>
                <c:pt idx="3">
                  <c:v>Booking an appointment outside of work hours</c:v>
                </c:pt>
              </c:strCache>
            </c:strRef>
          </c:cat>
          <c:val>
            <c:numRef>
              <c:f>Access!$B$95:$B$98</c:f>
              <c:numCache>
                <c:formatCode>0%</c:formatCode>
                <c:ptCount val="4"/>
                <c:pt idx="0">
                  <c:v>0.96163682864450128</c:v>
                </c:pt>
                <c:pt idx="1">
                  <c:v>0.95284237726098187</c:v>
                </c:pt>
                <c:pt idx="2">
                  <c:v>0.91408450704225352</c:v>
                </c:pt>
                <c:pt idx="3">
                  <c:v>0.83257918552036203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33-41BF-875A-0FAB0FB34DE8}"/>
            </c:ext>
          </c:extLst>
        </c:ser>
        <c:ser>
          <c:idx val="1"/>
          <c:order val="1"/>
          <c:tx>
            <c:strRef>
              <c:f>Access!$C$94</c:f>
              <c:strCache>
                <c:ptCount val="1"/>
                <c:pt idx="0">
                  <c:v>Dissatisfied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Access!$A$95:$A$98</c:f>
              <c:strCache>
                <c:ptCount val="4"/>
                <c:pt idx="0">
                  <c:v>Date and time of the appointment</c:v>
                </c:pt>
                <c:pt idx="1">
                  <c:v>Location</c:v>
                </c:pt>
                <c:pt idx="2">
                  <c:v>Flexibility of changing date and time</c:v>
                </c:pt>
                <c:pt idx="3">
                  <c:v>Booking an appointment outside of work hours</c:v>
                </c:pt>
              </c:strCache>
            </c:strRef>
          </c:cat>
          <c:val>
            <c:numRef>
              <c:f>Access!$C$95:$C$98</c:f>
              <c:numCache>
                <c:formatCode>0%</c:formatCode>
                <c:ptCount val="4"/>
                <c:pt idx="0">
                  <c:v>2.4296675191815855E-2</c:v>
                </c:pt>
                <c:pt idx="1">
                  <c:v>2.8423772609819122E-2</c:v>
                </c:pt>
                <c:pt idx="2">
                  <c:v>5.2112676056338028E-2</c:v>
                </c:pt>
                <c:pt idx="3">
                  <c:v>9.5022624434389136E-2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33-41BF-875A-0FAB0FB34D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0"/>
        <c:axId val="606052224"/>
        <c:axId val="606053472"/>
      </c:barChart>
      <c:catAx>
        <c:axId val="60605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6053472"/>
        <c:crosses val="autoZero"/>
        <c:auto val="1"/>
        <c:lblAlgn val="ctr"/>
        <c:lblOffset val="100"/>
        <c:noMultiLvlLbl val="0"/>
      </c:catAx>
      <c:valAx>
        <c:axId val="606053472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6060522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888486180335035"/>
          <c:y val="0.13443222025689255"/>
          <c:w val="0.33276957572423266"/>
          <c:h val="8.17526366814144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/>
              <a:t>Have any of your appointments been cancelled or changed to a later date in the last 12 months?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0131604528593566E-2"/>
          <c:y val="0.1643841934936118"/>
          <c:w val="0.51506952985854326"/>
          <c:h val="0.69186193873012813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6A2-45BD-ACEE-D6571D489210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6A2-45BD-ACEE-D6571D489210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6A2-45BD-ACEE-D6571D4892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Access!$A$113:$A$115</c:f>
              <c:strCache>
                <c:ptCount val="3"/>
                <c:pt idx="0">
                  <c:v>No</c:v>
                </c:pt>
                <c:pt idx="1">
                  <c:v>Yes, 1 appointment</c:v>
                </c:pt>
                <c:pt idx="2">
                  <c:v>Yes, 2 or more appointments</c:v>
                </c:pt>
              </c:strCache>
            </c:strRef>
          </c:cat>
          <c:val>
            <c:numRef>
              <c:f>Access!$B$113:$B$115</c:f>
              <c:numCache>
                <c:formatCode>0%</c:formatCode>
                <c:ptCount val="3"/>
                <c:pt idx="0">
                  <c:v>0.80063897763578273</c:v>
                </c:pt>
                <c:pt idx="1">
                  <c:v>0.12332268370607029</c:v>
                </c:pt>
                <c:pt idx="2">
                  <c:v>7.6038338658146964E-2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6A2-45BD-ACEE-D6571D4892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7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7191698330317198"/>
          <c:y val="0.34523683282908574"/>
          <c:w val="0.39855195293451467"/>
          <c:h val="0.397383916670102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/>
              <a:t>Thinking about the health professional that you saw. How satisfied or dissatisfied were you with the following? NET Satisfied/Dissatisfied</a:t>
            </a:r>
          </a:p>
        </c:rich>
      </c:tx>
      <c:layout>
        <c:manualLayout>
          <c:xMode val="edge"/>
          <c:yMode val="edge"/>
          <c:x val="0.1331030734573638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198035548272865E-2"/>
          <c:y val="0.2623672956815748"/>
          <c:w val="0.9795469145670932"/>
          <c:h val="0.458299819203522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'Health Professional'!$B$3</c:f>
              <c:strCache>
                <c:ptCount val="1"/>
                <c:pt idx="0">
                  <c:v>Satisfied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'Health Professional'!$A$4:$A$11</c:f>
              <c:strCache>
                <c:ptCount val="8"/>
                <c:pt idx="0">
                  <c:v>Treating you with care and respect</c:v>
                </c:pt>
                <c:pt idx="1">
                  <c:v>Amount of time spent they with you</c:v>
                </c:pt>
                <c:pt idx="2">
                  <c:v>Taking your personal circumstances into account</c:v>
                </c:pt>
                <c:pt idx="3">
                  <c:v>Understanding of your symptoms and involving you in decisions</c:v>
                </c:pt>
                <c:pt idx="4">
                  <c:v>Organising your care with them</c:v>
                </c:pt>
                <c:pt idx="5">
                  <c:v>How they controlled your pain or symptoms</c:v>
                </c:pt>
                <c:pt idx="6">
                  <c:v>Involving you in putting together a personal plan</c:v>
                </c:pt>
                <c:pt idx="7">
                  <c:v>Knowledge of your medical history and access to medical records</c:v>
                </c:pt>
              </c:strCache>
            </c:strRef>
          </c:cat>
          <c:val>
            <c:numRef>
              <c:f>'Health Professional'!$B$4:$B$11</c:f>
              <c:numCache>
                <c:formatCode>0%</c:formatCode>
                <c:ptCount val="8"/>
                <c:pt idx="0">
                  <c:v>0.97543713572023316</c:v>
                </c:pt>
                <c:pt idx="1">
                  <c:v>0.94993742177722151</c:v>
                </c:pt>
                <c:pt idx="2">
                  <c:v>0.94760213143872118</c:v>
                </c:pt>
                <c:pt idx="3">
                  <c:v>0.93059669911129916</c:v>
                </c:pt>
                <c:pt idx="4">
                  <c:v>0.92977031802120136</c:v>
                </c:pt>
                <c:pt idx="5">
                  <c:v>0.89112649465072369</c:v>
                </c:pt>
                <c:pt idx="6">
                  <c:v>0.8840846366145354</c:v>
                </c:pt>
                <c:pt idx="7">
                  <c:v>0.87160053499777079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57-46AE-8771-456A7A309C90}"/>
            </c:ext>
          </c:extLst>
        </c:ser>
        <c:ser>
          <c:idx val="1"/>
          <c:order val="1"/>
          <c:tx>
            <c:strRef>
              <c:f>'Health Professional'!$C$3</c:f>
              <c:strCache>
                <c:ptCount val="1"/>
                <c:pt idx="0">
                  <c:v>Dissatisfied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'Health Professional'!$A$4:$A$11</c:f>
              <c:strCache>
                <c:ptCount val="8"/>
                <c:pt idx="0">
                  <c:v>Treating you with care and respect</c:v>
                </c:pt>
                <c:pt idx="1">
                  <c:v>Amount of time spent they with you</c:v>
                </c:pt>
                <c:pt idx="2">
                  <c:v>Taking your personal circumstances into account</c:v>
                </c:pt>
                <c:pt idx="3">
                  <c:v>Understanding of your symptoms and involving you in decisions</c:v>
                </c:pt>
                <c:pt idx="4">
                  <c:v>Organising your care with them</c:v>
                </c:pt>
                <c:pt idx="5">
                  <c:v>How they controlled your pain or symptoms</c:v>
                </c:pt>
                <c:pt idx="6">
                  <c:v>Involving you in putting together a personal plan</c:v>
                </c:pt>
                <c:pt idx="7">
                  <c:v>Knowledge of your medical history and access to medical records</c:v>
                </c:pt>
              </c:strCache>
            </c:strRef>
          </c:cat>
          <c:val>
            <c:numRef>
              <c:f>'Health Professional'!$C$4:$C$11</c:f>
              <c:numCache>
                <c:formatCode>0%</c:formatCode>
                <c:ptCount val="8"/>
                <c:pt idx="0">
                  <c:v>1.1656952539550375E-2</c:v>
                </c:pt>
                <c:pt idx="1">
                  <c:v>2.2110972048393827E-2</c:v>
                </c:pt>
                <c:pt idx="2">
                  <c:v>2.3978685612788632E-2</c:v>
                </c:pt>
                <c:pt idx="3">
                  <c:v>3.7240795598815067E-2</c:v>
                </c:pt>
                <c:pt idx="4">
                  <c:v>3.5777385159010598E-2</c:v>
                </c:pt>
                <c:pt idx="5">
                  <c:v>5.7898049087476401E-2</c:v>
                </c:pt>
                <c:pt idx="6">
                  <c:v>6.5317387304507826E-2</c:v>
                </c:pt>
                <c:pt idx="7">
                  <c:v>3.0762371823450735E-2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57-46AE-8771-456A7A309C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0"/>
        <c:axId val="889021631"/>
        <c:axId val="889015807"/>
      </c:barChart>
      <c:catAx>
        <c:axId val="889021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9015807"/>
        <c:crosses val="autoZero"/>
        <c:auto val="1"/>
        <c:lblAlgn val="ctr"/>
        <c:lblOffset val="100"/>
        <c:noMultiLvlLbl val="0"/>
      </c:catAx>
      <c:valAx>
        <c:axId val="889015807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889021631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776656046304945"/>
          <c:y val="0.1334159956436215"/>
          <c:w val="0.27300172070636186"/>
          <c:h val="6.49357876201870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/>
              <a:t>Thinking about the communication from the health professional. How satisfied or dissatisfied were you with the following? NET Satisfied/Dissatisfied</a:t>
            </a:r>
          </a:p>
        </c:rich>
      </c:tx>
      <c:layout>
        <c:manualLayout>
          <c:xMode val="edge"/>
          <c:yMode val="edge"/>
          <c:x val="0.1153373194847431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54138021266979E-3"/>
          <c:y val="0.25599961965329721"/>
          <c:w val="0.9832173244205501"/>
          <c:h val="0.487326204629322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'Health Professional'!$B$54</c:f>
              <c:strCache>
                <c:ptCount val="1"/>
                <c:pt idx="0">
                  <c:v>Satisfied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'Health Professional'!$A$55:$A$60</c:f>
              <c:strCache>
                <c:ptCount val="6"/>
                <c:pt idx="0">
                  <c:v>Communicating clearly</c:v>
                </c:pt>
                <c:pt idx="1">
                  <c:v>Ensuring conversations were kept private</c:v>
                </c:pt>
                <c:pt idx="2">
                  <c:v>Listening to what you had to say</c:v>
                </c:pt>
                <c:pt idx="3">
                  <c:v>The written information they provided</c:v>
                </c:pt>
                <c:pt idx="4">
                  <c:v>Explanation of how to take/apply any medications prescribed</c:v>
                </c:pt>
                <c:pt idx="5">
                  <c:v>Explanation of any medications prescribed</c:v>
                </c:pt>
              </c:strCache>
            </c:strRef>
          </c:cat>
          <c:val>
            <c:numRef>
              <c:f>'Health Professional'!$B$55:$B$60</c:f>
              <c:numCache>
                <c:formatCode>0%</c:formatCode>
                <c:ptCount val="6"/>
                <c:pt idx="0">
                  <c:v>0.97378277153558057</c:v>
                </c:pt>
                <c:pt idx="1">
                  <c:v>0.96596638655462186</c:v>
                </c:pt>
                <c:pt idx="2">
                  <c:v>0.95331388078365986</c:v>
                </c:pt>
                <c:pt idx="3">
                  <c:v>0.94117647058823528</c:v>
                </c:pt>
                <c:pt idx="4">
                  <c:v>0.93431483578708951</c:v>
                </c:pt>
                <c:pt idx="5">
                  <c:v>0.929372197309417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B5-441B-B813-8C4DFB21C612}"/>
            </c:ext>
          </c:extLst>
        </c:ser>
        <c:ser>
          <c:idx val="1"/>
          <c:order val="1"/>
          <c:tx>
            <c:strRef>
              <c:f>'Health Professional'!$C$54</c:f>
              <c:strCache>
                <c:ptCount val="1"/>
                <c:pt idx="0">
                  <c:v>Dissatisfied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'Health Professional'!$A$55:$A$60</c:f>
              <c:strCache>
                <c:ptCount val="6"/>
                <c:pt idx="0">
                  <c:v>Communicating clearly</c:v>
                </c:pt>
                <c:pt idx="1">
                  <c:v>Ensuring conversations were kept private</c:v>
                </c:pt>
                <c:pt idx="2">
                  <c:v>Listening to what you had to say</c:v>
                </c:pt>
                <c:pt idx="3">
                  <c:v>The written information they provided</c:v>
                </c:pt>
                <c:pt idx="4">
                  <c:v>Explanation of how to take/apply any medications prescribed</c:v>
                </c:pt>
                <c:pt idx="5">
                  <c:v>Explanation of any medications prescribed</c:v>
                </c:pt>
              </c:strCache>
            </c:strRef>
          </c:cat>
          <c:val>
            <c:numRef>
              <c:f>'Health Professional'!$C$55:$C$60</c:f>
              <c:numCache>
                <c:formatCode>0%</c:formatCode>
                <c:ptCount val="6"/>
                <c:pt idx="0">
                  <c:v>1.2900540990428632E-2</c:v>
                </c:pt>
                <c:pt idx="1">
                  <c:v>7.5630252100840336E-3</c:v>
                </c:pt>
                <c:pt idx="2">
                  <c:v>2.7094622759483118E-2</c:v>
                </c:pt>
                <c:pt idx="3">
                  <c:v>2.6143790849673203E-2</c:v>
                </c:pt>
                <c:pt idx="4">
                  <c:v>2.6047565118912798E-2</c:v>
                </c:pt>
                <c:pt idx="5">
                  <c:v>3.2511210762331835E-2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B5-441B-B813-8C4DFB21C6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0"/>
        <c:axId val="889021631"/>
        <c:axId val="889015807"/>
      </c:barChart>
      <c:catAx>
        <c:axId val="8890216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9015807"/>
        <c:crosses val="autoZero"/>
        <c:auto val="1"/>
        <c:lblAlgn val="ctr"/>
        <c:lblOffset val="100"/>
        <c:noMultiLvlLbl val="0"/>
      </c:catAx>
      <c:valAx>
        <c:axId val="889015807"/>
        <c:scaling>
          <c:orientation val="minMax"/>
          <c:max val="1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889021631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438445742068607"/>
          <c:y val="0.13641211736956707"/>
          <c:w val="0.27300172070636186"/>
          <c:h val="6.48049346476526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/>
              <a:t>Has the care that you received supported or encouraged you to manage your condition more independently in your day to day life?</a:t>
            </a:r>
          </a:p>
        </c:rich>
      </c:tx>
      <c:layout>
        <c:manualLayout>
          <c:xMode val="edge"/>
          <c:yMode val="edge"/>
          <c:x val="0.10883141919766628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6198749457433458E-2"/>
          <c:y val="0.21243206730103925"/>
          <c:w val="0.62656386252634622"/>
          <c:h val="0.77393369541565527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895-4B2F-BEC2-DACEFDB38DA7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895-4B2F-BEC2-DACEFDB38DA7}"/>
              </c:ext>
            </c:extLst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895-4B2F-BEC2-DACEFDB38DA7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895-4B2F-BEC2-DACEFDB38DA7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895-4B2F-BEC2-DACEFDB38DA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'Self Care'!$A$4:$A$5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'Self Care'!$B$4:$B$5</c:f>
              <c:numCache>
                <c:formatCode>0%</c:formatCode>
                <c:ptCount val="2"/>
                <c:pt idx="0">
                  <c:v>0.87111892208553021</c:v>
                </c:pt>
                <c:pt idx="1">
                  <c:v>0.12888107791446984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895-4B2F-BEC2-DACEFDB38D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7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804316287945442"/>
          <c:y val="0.47045324704848074"/>
          <c:w val="9.8957456445311523E-2"/>
          <c:h val="0.240877558687135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/>
              <a:t>Overall how satisfied were you with your overall experience?</a:t>
            </a:r>
          </a:p>
        </c:rich>
      </c:tx>
      <c:layout>
        <c:manualLayout>
          <c:xMode val="edge"/>
          <c:yMode val="edge"/>
          <c:x val="0.1183933222768406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4138751601684059E-2"/>
          <c:y val="0.15438125812798131"/>
          <c:w val="0.638850347379051"/>
          <c:h val="0.76284735702243578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28E-4F1A-B913-12A2E3A1C2F7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28E-4F1A-B913-12A2E3A1C2F7}"/>
              </c:ext>
            </c:extLst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28E-4F1A-B913-12A2E3A1C2F7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28E-4F1A-B913-12A2E3A1C2F7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28E-4F1A-B913-12A2E3A1C2F7}"/>
              </c:ext>
            </c:extLst>
          </c:dPt>
          <c:dLbls>
            <c:dLbl>
              <c:idx val="4"/>
              <c:layout>
                <c:manualLayout>
                  <c:x val="1.3755798827399385E-2"/>
                  <c:y val="-2.716886396513667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28E-4F1A-B913-12A2E3A1C2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Overall!$A$3:$A$7</c:f>
              <c:strCache>
                <c:ptCount val="5"/>
                <c:pt idx="0">
                  <c:v>Very satisfied</c:v>
                </c:pt>
                <c:pt idx="1">
                  <c:v>Fairly satisfied</c:v>
                </c:pt>
                <c:pt idx="2">
                  <c:v>Neither</c:v>
                </c:pt>
                <c:pt idx="3">
                  <c:v>Fairly dissatisfied</c:v>
                </c:pt>
                <c:pt idx="4">
                  <c:v>Not satisfied at all</c:v>
                </c:pt>
              </c:strCache>
            </c:strRef>
          </c:cat>
          <c:val>
            <c:numRef>
              <c:f>Overall!$B$3:$B$7</c:f>
              <c:numCache>
                <c:formatCode>0%</c:formatCode>
                <c:ptCount val="5"/>
                <c:pt idx="0">
                  <c:v>0.671118530884808</c:v>
                </c:pt>
                <c:pt idx="1">
                  <c:v>0.24415692821368948</c:v>
                </c:pt>
                <c:pt idx="2">
                  <c:v>3.3388981636060099E-2</c:v>
                </c:pt>
                <c:pt idx="3">
                  <c:v>4.006677796327212E-2</c:v>
                </c:pt>
                <c:pt idx="4">
                  <c:v>1.1268781302170284E-2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28E-4F1A-B913-12A2E3A1C2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7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7482356653564357"/>
          <c:y val="0.28656063816280297"/>
          <c:w val="0.32320920822397198"/>
          <c:h val="0.501989851268591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/>
              <a:t>Has the care that you received helped to improve your quality of life?</a:t>
            </a:r>
          </a:p>
        </c:rich>
      </c:tx>
      <c:layout>
        <c:manualLayout>
          <c:xMode val="edge"/>
          <c:yMode val="edge"/>
          <c:x val="0.13485016436052288"/>
          <c:y val="1.63398692810457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5842453383287953E-2"/>
          <c:y val="0.22878476219750102"/>
          <c:w val="0.6635500905503362"/>
          <c:h val="0.77435458637450194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987-4006-A3A8-D5929800F254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987-4006-A3A8-D5929800F254}"/>
              </c:ext>
            </c:extLst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987-4006-A3A8-D5929800F254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987-4006-A3A8-D5929800F254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987-4006-A3A8-D5929800F2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'Self Care'!$A$25:$A$26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'Self Care'!$B$25:$B$26</c:f>
              <c:numCache>
                <c:formatCode>0%</c:formatCode>
                <c:ptCount val="2"/>
                <c:pt idx="0">
                  <c:v>0.82620922384701911</c:v>
                </c:pt>
                <c:pt idx="1">
                  <c:v>0.17379077615298089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987-4006-A3A8-D5929800F2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7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0598780783337498"/>
          <c:y val="0.4700543900117416"/>
          <c:w val="0.11859220569832275"/>
          <c:h val="0.247162073490813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/>
              <a:t>If you received a personal care plan, did you get the care that was agreed?</a:t>
            </a:r>
          </a:p>
        </c:rich>
      </c:tx>
      <c:layout>
        <c:manualLayout>
          <c:xMode val="edge"/>
          <c:yMode val="edge"/>
          <c:x val="0.11162489063867016"/>
          <c:y val="1.70013785172856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6732602543920539E-2"/>
          <c:y val="0.19275654418583862"/>
          <c:w val="0.57688777621110321"/>
          <c:h val="0.75507374306893482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A70-409F-A4FA-E93D20947453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A70-409F-A4FA-E93D20947453}"/>
              </c:ext>
            </c:extLst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A70-409F-A4FA-E93D20947453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A70-409F-A4FA-E93D20947453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A70-409F-A4FA-E93D2094745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'Self Care'!$A$44:$A$45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'Self Care'!$B$44:$B$45</c:f>
              <c:numCache>
                <c:formatCode>0%</c:formatCode>
                <c:ptCount val="2"/>
                <c:pt idx="0">
                  <c:v>0.88288288288288286</c:v>
                </c:pt>
                <c:pt idx="1">
                  <c:v>0.11711711711711711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A70-409F-A4FA-E93D209474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7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3135289133930348"/>
          <c:y val="0.44172030506478033"/>
          <c:w val="0.13617213473315837"/>
          <c:h val="0.24804311096392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/>
              <a:t>Do you agree or disagree with the following statements?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0555555555555555E-2"/>
          <c:y val="0.12828359688530805"/>
          <c:w val="0.93888888888888888"/>
          <c:h val="0.7193457075881997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'Self Care'!$B$66</c:f>
              <c:strCache>
                <c:ptCount val="1"/>
                <c:pt idx="0">
                  <c:v>Agree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'Self Care'!$A$67:$A$68</c:f>
              <c:strCache>
                <c:ptCount val="2"/>
                <c:pt idx="0">
                  <c:v>Support was available to help me manage my own health</c:v>
                </c:pt>
                <c:pt idx="1">
                  <c:v>I was encouraged to set targets for managing my own health</c:v>
                </c:pt>
              </c:strCache>
            </c:strRef>
          </c:cat>
          <c:val>
            <c:numRef>
              <c:f>'Self Care'!$B$67:$B$68</c:f>
              <c:numCache>
                <c:formatCode>0%</c:formatCode>
                <c:ptCount val="2"/>
                <c:pt idx="0">
                  <c:v>0.85663983903420526</c:v>
                </c:pt>
                <c:pt idx="1">
                  <c:v>0.75086206896551722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F4-471A-B2D2-C14AB6BA4BDE}"/>
            </c:ext>
          </c:extLst>
        </c:ser>
        <c:ser>
          <c:idx val="1"/>
          <c:order val="1"/>
          <c:tx>
            <c:strRef>
              <c:f>'Self Care'!$C$66</c:f>
              <c:strCache>
                <c:ptCount val="1"/>
                <c:pt idx="0">
                  <c:v>Disagree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FF4-471A-B2D2-C14AB6BA4BD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FF4-471A-B2D2-C14AB6BA4BD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'Self Care'!$A$67:$A$68</c:f>
              <c:strCache>
                <c:ptCount val="2"/>
                <c:pt idx="0">
                  <c:v>Support was available to help me manage my own health</c:v>
                </c:pt>
                <c:pt idx="1">
                  <c:v>I was encouraged to set targets for managing my own health</c:v>
                </c:pt>
              </c:strCache>
            </c:strRef>
          </c:cat>
          <c:val>
            <c:numRef>
              <c:f>'Self Care'!$C$67:$C$68</c:f>
              <c:numCache>
                <c:formatCode>0%</c:formatCode>
                <c:ptCount val="2"/>
                <c:pt idx="0">
                  <c:v>-7.5452716297786701E-2</c:v>
                </c:pt>
                <c:pt idx="1">
                  <c:v>-0.145689655172414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FF4-471A-B2D2-C14AB6BA4B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885869407"/>
        <c:axId val="885880223"/>
      </c:barChart>
      <c:catAx>
        <c:axId val="8858694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85880223"/>
        <c:crosses val="autoZero"/>
        <c:auto val="1"/>
        <c:lblAlgn val="ctr"/>
        <c:lblOffset val="100"/>
        <c:noMultiLvlLbl val="0"/>
      </c:catAx>
      <c:valAx>
        <c:axId val="885880223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8858694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166491688538935"/>
          <c:y val="9.5163799917666297E-2"/>
          <c:w val="0.29778105861767279"/>
          <c:h val="6.94776003456656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/>
              <a:t>Are you confident that information about you is kept securely, up-to-date and is only accessed by people directly involved in your care?</a:t>
            </a:r>
          </a:p>
        </c:rich>
      </c:tx>
      <c:layout>
        <c:manualLayout>
          <c:xMode val="edge"/>
          <c:yMode val="edge"/>
          <c:x val="0.1152380952380952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7137584874729146E-2"/>
          <c:y val="0.22596273885680307"/>
          <c:w val="0.59721752765520952"/>
          <c:h val="0.67186167530145324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6A2-41AE-B674-5C42A344D79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6A2-41AE-B674-5C42A344D798}"/>
              </c:ext>
            </c:extLst>
          </c:dPt>
          <c:dPt>
            <c:idx val="2"/>
            <c:bubble3D val="0"/>
            <c:spPr>
              <a:solidFill>
                <a:sysClr val="window" lastClr="FFFFFF">
                  <a:lumMod val="65000"/>
                </a:sys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6A2-41AE-B674-5C42A344D798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6A2-41AE-B674-5C42A344D798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6A2-41AE-B674-5C42A344D79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Information!$A$3:$A$5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Not sure</c:v>
                </c:pt>
              </c:strCache>
            </c:strRef>
          </c:cat>
          <c:val>
            <c:numRef>
              <c:f>Information!$B$3:$B$5</c:f>
              <c:numCache>
                <c:formatCode>0%</c:formatCode>
                <c:ptCount val="3"/>
                <c:pt idx="0">
                  <c:v>0.91363636363636369</c:v>
                </c:pt>
                <c:pt idx="1">
                  <c:v>1.9008264462809916E-2</c:v>
                </c:pt>
                <c:pt idx="2">
                  <c:v>6.7355371900826452E-2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6A2-41AE-B674-5C42A344D7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7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7027837713990546"/>
          <c:y val="0.37269611663839353"/>
          <c:w val="0.23061661563137945"/>
          <c:h val="0.308657042318096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/>
              <a:t>How satisfied are you with the opportunities to give feedback about the service or make a complaint?</a:t>
            </a:r>
          </a:p>
        </c:rich>
      </c:tx>
      <c:layout>
        <c:manualLayout>
          <c:xMode val="edge"/>
          <c:yMode val="edge"/>
          <c:x val="0.12475547310696362"/>
          <c:y val="7.573604854024729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2962587339005193E-2"/>
          <c:y val="0.28281849135097442"/>
          <c:w val="0.5751863463771123"/>
          <c:h val="0.58914231078945212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1E6-4642-9085-9B41D0F1C07F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31E6-4642-9085-9B41D0F1C07F}"/>
              </c:ext>
            </c:extLst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31E6-4642-9085-9B41D0F1C07F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1E6-4642-9085-9B41D0F1C07F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31E6-4642-9085-9B41D0F1C07F}"/>
              </c:ext>
            </c:extLst>
          </c:dPt>
          <c:dPt>
            <c:idx val="5"/>
            <c:bubble3D val="0"/>
            <c:spPr>
              <a:solidFill>
                <a:sysClr val="window" lastClr="FFFFFF">
                  <a:lumMod val="65000"/>
                </a:sys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31E6-4642-9085-9B41D0F1C07F}"/>
              </c:ext>
            </c:extLst>
          </c:dPt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1E6-4642-9085-9B41D0F1C07F}"/>
                </c:ext>
              </c:extLst>
            </c:dLbl>
            <c:dLbl>
              <c:idx val="5"/>
              <c:layout>
                <c:manualLayout>
                  <c:x val="4.26188226197890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1E6-4642-9085-9B41D0F1C0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Information!$A$23:$A$28</c:f>
              <c:strCache>
                <c:ptCount val="6"/>
                <c:pt idx="0">
                  <c:v>Very satisfied</c:v>
                </c:pt>
                <c:pt idx="1">
                  <c:v>Fairly satisfied</c:v>
                </c:pt>
                <c:pt idx="2">
                  <c:v>Neither</c:v>
                </c:pt>
                <c:pt idx="3">
                  <c:v>Fairly dissatisfied</c:v>
                </c:pt>
                <c:pt idx="4">
                  <c:v>Very dissatisfied</c:v>
                </c:pt>
                <c:pt idx="5">
                  <c:v>Not sure</c:v>
                </c:pt>
              </c:strCache>
            </c:strRef>
          </c:cat>
          <c:val>
            <c:numRef>
              <c:f>Information!$B$23:$B$28</c:f>
              <c:numCache>
                <c:formatCode>0%</c:formatCode>
                <c:ptCount val="6"/>
                <c:pt idx="0">
                  <c:v>0.52933884297520661</c:v>
                </c:pt>
                <c:pt idx="1">
                  <c:v>0.32396694214876032</c:v>
                </c:pt>
                <c:pt idx="2">
                  <c:v>8.3057851239669425E-2</c:v>
                </c:pt>
                <c:pt idx="3">
                  <c:v>1.5702479338842976E-2</c:v>
                </c:pt>
                <c:pt idx="4">
                  <c:v>3.7190082644628099E-3</c:v>
                </c:pt>
                <c:pt idx="5">
                  <c:v>4.4214876033057848E-2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1E6-4642-9085-9B41D0F1C0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7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9831122076415888"/>
          <c:y val="0.28492438172996043"/>
          <c:w val="0.39879065308749062"/>
          <c:h val="0.6011441510451127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400"/>
              <a:t>If you were not happy with the service you received or had concerns, would you raise them?</a:t>
            </a:r>
          </a:p>
        </c:rich>
      </c:tx>
      <c:layout>
        <c:manualLayout>
          <c:xMode val="edge"/>
          <c:yMode val="edge"/>
          <c:x val="0.12069951127607668"/>
          <c:y val="4.316390763195665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9409394044831114E-2"/>
          <c:y val="0.25093439161750231"/>
          <c:w val="0.57413344187650628"/>
          <c:h val="0.65084303144822619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025-4750-88D6-39E57F94951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025-4750-88D6-39E57F949511}"/>
              </c:ext>
            </c:extLst>
          </c:dPt>
          <c:dPt>
            <c:idx val="2"/>
            <c:bubble3D val="0"/>
            <c:spPr>
              <a:solidFill>
                <a:sysClr val="window" lastClr="FFFFFF">
                  <a:lumMod val="65000"/>
                </a:sys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025-4750-88D6-39E57F949511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025-4750-88D6-39E57F949511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025-4750-88D6-39E57F94951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Information!$A$46:$A$48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Don't know</c:v>
                </c:pt>
              </c:strCache>
            </c:strRef>
          </c:cat>
          <c:val>
            <c:numRef>
              <c:f>Information!$B$46:$B$48</c:f>
              <c:numCache>
                <c:formatCode>0%</c:formatCode>
                <c:ptCount val="3"/>
                <c:pt idx="0">
                  <c:v>0.8888429752066116</c:v>
                </c:pt>
                <c:pt idx="1">
                  <c:v>6.2396694214876036E-2</c:v>
                </c:pt>
                <c:pt idx="2">
                  <c:v>4.8760330578512395E-2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025-4750-88D6-39E57F9495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7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169699711327246"/>
          <c:y val="0.4165050635016701"/>
          <c:w val="0.30060446848559896"/>
          <c:h val="0.330472733155624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dirty="0"/>
              <a:t>NET Satisfaction</a:t>
            </a:r>
          </a:p>
        </c:rich>
      </c:tx>
      <c:layout>
        <c:manualLayout>
          <c:xMode val="edge"/>
          <c:yMode val="edge"/>
          <c:x val="0.40261227005339384"/>
          <c:y val="2.61046479839606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54771027188273691"/>
          <c:y val="9.5106632348304243E-2"/>
          <c:w val="0.37689753859432618"/>
          <c:h val="0.8870758148863915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804-48BC-86EA-77264DEE84A3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804-48BC-86EA-77264DEE84A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804-48BC-86EA-77264DEE84A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804-48BC-86EA-77264DEE84A3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804-48BC-86EA-77264DEE84A3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804-48BC-86EA-77264DEE84A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Overall!$A$25:$A$36</c:f>
              <c:strCache>
                <c:ptCount val="12"/>
                <c:pt idx="0">
                  <c:v>Pain Management</c:v>
                </c:pt>
                <c:pt idx="1">
                  <c:v>Primary Care AMPS &amp; CHPL</c:v>
                </c:pt>
                <c:pt idx="2">
                  <c:v>Psychological Wellbeing Services</c:v>
                </c:pt>
                <c:pt idx="3">
                  <c:v>Carers’ Information &amp; Support Service*</c:v>
                </c:pt>
                <c:pt idx="4">
                  <c:v>Integrated Urgent Care</c:v>
                </c:pt>
                <c:pt idx="5">
                  <c:v>Therapies &amp; Rehab</c:v>
                </c:pt>
                <c:pt idx="6">
                  <c:v>Nursing &amp; Conditions/Localities</c:v>
                </c:pt>
                <c:pt idx="7">
                  <c:v>Integrated Sexual Health</c:v>
                </c:pt>
                <c:pt idx="8">
                  <c:v>Public Health</c:v>
                </c:pt>
                <c:pt idx="9">
                  <c:v>Dental Services</c:v>
                </c:pt>
                <c:pt idx="10">
                  <c:v>Community Paediatrics &amp; Nursing</c:v>
                </c:pt>
                <c:pt idx="11">
                  <c:v>Evolve Eating Disorder Service*</c:v>
                </c:pt>
              </c:strCache>
            </c:strRef>
          </c:cat>
          <c:val>
            <c:numRef>
              <c:f>Overall!$B$25:$B$36</c:f>
              <c:numCache>
                <c:formatCode>0%</c:formatCode>
                <c:ptCount val="12"/>
                <c:pt idx="0">
                  <c:v>0.76666666666666672</c:v>
                </c:pt>
                <c:pt idx="1">
                  <c:v>0.77297297297297296</c:v>
                </c:pt>
                <c:pt idx="2">
                  <c:v>0.89010989010989006</c:v>
                </c:pt>
                <c:pt idx="3">
                  <c:v>0.9</c:v>
                </c:pt>
                <c:pt idx="4">
                  <c:v>0.91407678244972579</c:v>
                </c:pt>
                <c:pt idx="5">
                  <c:v>0.92909896602658792</c:v>
                </c:pt>
                <c:pt idx="6">
                  <c:v>0.93877551020408168</c:v>
                </c:pt>
                <c:pt idx="7">
                  <c:v>0.94871794871794868</c:v>
                </c:pt>
                <c:pt idx="8">
                  <c:v>0.96</c:v>
                </c:pt>
                <c:pt idx="9">
                  <c:v>0.96153846153846156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804-48BC-86EA-77264DEE84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561530559"/>
        <c:axId val="561530143"/>
      </c:barChart>
      <c:catAx>
        <c:axId val="5615305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1530143"/>
        <c:crosses val="autoZero"/>
        <c:auto val="1"/>
        <c:lblAlgn val="ctr"/>
        <c:lblOffset val="100"/>
        <c:noMultiLvlLbl val="0"/>
      </c:catAx>
      <c:valAx>
        <c:axId val="561530143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1530559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dirty="0"/>
              <a:t>Overall how satisfied were you with your overall experience? NET Satisfaction over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'Overall Time Charts'!$A$2:$A$6</c:f>
              <c:strCache>
                <c:ptCount val="5"/>
                <c:pt idx="0">
                  <c:v>2018/19</c:v>
                </c:pt>
                <c:pt idx="1">
                  <c:v>2019/20</c:v>
                </c:pt>
                <c:pt idx="2">
                  <c:v>2020/21</c:v>
                </c:pt>
                <c:pt idx="3">
                  <c:v>2021/22</c:v>
                </c:pt>
                <c:pt idx="4">
                  <c:v>2022/23</c:v>
                </c:pt>
              </c:strCache>
            </c:strRef>
          </c:cat>
          <c:val>
            <c:numRef>
              <c:f>'Overall Time Charts'!$B$2:$B$6</c:f>
              <c:numCache>
                <c:formatCode>0%</c:formatCode>
                <c:ptCount val="5"/>
                <c:pt idx="0">
                  <c:v>0.98</c:v>
                </c:pt>
                <c:pt idx="1">
                  <c:v>0.97</c:v>
                </c:pt>
                <c:pt idx="2">
                  <c:v>0.87</c:v>
                </c:pt>
                <c:pt idx="3">
                  <c:v>0.91</c:v>
                </c:pt>
                <c:pt idx="4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55A-444A-88C0-C23EAB220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4386928"/>
        <c:axId val="394387648"/>
      </c:lineChart>
      <c:catAx>
        <c:axId val="39438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4387648"/>
        <c:crosses val="autoZero"/>
        <c:auto val="1"/>
        <c:lblAlgn val="ctr"/>
        <c:lblOffset val="100"/>
        <c:noMultiLvlLbl val="0"/>
      </c:catAx>
      <c:valAx>
        <c:axId val="394387648"/>
        <c:scaling>
          <c:orientation val="minMax"/>
          <c:min val="0.60000000000000009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94386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dirty="0"/>
              <a:t>NET Likely</a:t>
            </a:r>
          </a:p>
        </c:rich>
      </c:tx>
      <c:layout>
        <c:manualLayout>
          <c:xMode val="edge"/>
          <c:yMode val="edge"/>
          <c:x val="0.45078011295439707"/>
          <c:y val="1.86872903723248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55231255300391435"/>
          <c:y val="9.6149156948855258E-2"/>
          <c:w val="0.32245183764646318"/>
          <c:h val="0.8820710058176540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B16-454F-B641-39C6EDC6238D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B16-454F-B641-39C6EDC6238D}"/>
              </c:ext>
            </c:extLst>
          </c:dPt>
          <c:dPt>
            <c:idx val="9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B16-454F-B641-39C6EDC6238D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B16-454F-B641-39C6EDC6238D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B16-454F-B641-39C6EDC6238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Overall!$A$95:$A$106</c:f>
              <c:strCache>
                <c:ptCount val="12"/>
                <c:pt idx="0">
                  <c:v>Primary Care AMPS &amp; CHPL</c:v>
                </c:pt>
                <c:pt idx="1">
                  <c:v>Pain Management</c:v>
                </c:pt>
                <c:pt idx="2">
                  <c:v>Integrated Urgent Care</c:v>
                </c:pt>
                <c:pt idx="3">
                  <c:v>Public Health</c:v>
                </c:pt>
                <c:pt idx="4">
                  <c:v>Therapies &amp; Rehab</c:v>
                </c:pt>
                <c:pt idx="5">
                  <c:v>Nursing &amp; Conditions/Localities</c:v>
                </c:pt>
                <c:pt idx="6">
                  <c:v>Psychological Wellbeing Services</c:v>
                </c:pt>
                <c:pt idx="7">
                  <c:v>Integrated Sexual Health</c:v>
                </c:pt>
                <c:pt idx="8">
                  <c:v>Dental Services</c:v>
                </c:pt>
                <c:pt idx="9">
                  <c:v>Community Paediatrics &amp; Nursing</c:v>
                </c:pt>
                <c:pt idx="10">
                  <c:v>Carers’ Information &amp; Support Service*</c:v>
                </c:pt>
                <c:pt idx="11">
                  <c:v>Evolve Eating Disorder Service*</c:v>
                </c:pt>
              </c:strCache>
            </c:strRef>
          </c:cat>
          <c:val>
            <c:numRef>
              <c:f>Overall!$B$95:$B$106</c:f>
              <c:numCache>
                <c:formatCode>0%</c:formatCode>
                <c:ptCount val="12"/>
                <c:pt idx="0">
                  <c:v>0.75806451612903225</c:v>
                </c:pt>
                <c:pt idx="1">
                  <c:v>0.83606557377049184</c:v>
                </c:pt>
                <c:pt idx="2">
                  <c:v>0.92035398230088494</c:v>
                </c:pt>
                <c:pt idx="3">
                  <c:v>0.94</c:v>
                </c:pt>
                <c:pt idx="4">
                  <c:v>0.94550810014727538</c:v>
                </c:pt>
                <c:pt idx="5">
                  <c:v>0.94910941475826971</c:v>
                </c:pt>
                <c:pt idx="6">
                  <c:v>0.95604395604395609</c:v>
                </c:pt>
                <c:pt idx="7">
                  <c:v>0.96923076923076923</c:v>
                </c:pt>
                <c:pt idx="8">
                  <c:v>0.98461538461538467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B16-454F-B641-39C6EDC623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561530559"/>
        <c:axId val="561530143"/>
      </c:barChart>
      <c:catAx>
        <c:axId val="5615305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1530143"/>
        <c:crosses val="autoZero"/>
        <c:auto val="1"/>
        <c:lblAlgn val="ctr"/>
        <c:lblOffset val="100"/>
        <c:noMultiLvlLbl val="0"/>
      </c:catAx>
      <c:valAx>
        <c:axId val="561530143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15305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dirty="0"/>
              <a:t>How likely are you to recommend to</a:t>
            </a:r>
            <a:r>
              <a:rPr lang="en-GB" sz="1600" baseline="0" dirty="0"/>
              <a:t> </a:t>
            </a:r>
            <a:r>
              <a:rPr lang="en-GB" sz="1600" dirty="0"/>
              <a:t>friends and family if they needed similar care or treatment?</a:t>
            </a:r>
          </a:p>
        </c:rich>
      </c:tx>
      <c:layout>
        <c:manualLayout>
          <c:xMode val="edge"/>
          <c:yMode val="edge"/>
          <c:x val="0.123849770903188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0391344250595966E-2"/>
          <c:y val="0.14962991177244639"/>
          <c:w val="0.60532500428579139"/>
          <c:h val="0.74743191646255691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FF3-4326-ADB4-15A0CE06B3B3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FF3-4326-ADB4-15A0CE06B3B3}"/>
              </c:ext>
            </c:extLst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FF3-4326-ADB4-15A0CE06B3B3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FF3-4326-ADB4-15A0CE06B3B3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FF3-4326-ADB4-15A0CE06B3B3}"/>
              </c:ext>
            </c:extLst>
          </c:dPt>
          <c:dPt>
            <c:idx val="5"/>
            <c:bubble3D val="0"/>
            <c:spPr>
              <a:solidFill>
                <a:sysClr val="window" lastClr="FFFFFF">
                  <a:lumMod val="65000"/>
                </a:sys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FF3-4326-ADB4-15A0CE06B3B3}"/>
              </c:ext>
            </c:extLst>
          </c:dPt>
          <c:dLbls>
            <c:dLbl>
              <c:idx val="3"/>
              <c:layout>
                <c:manualLayout>
                  <c:x val="7.3197511284615879E-3"/>
                  <c:y val="-2.81039545362108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FF3-4326-ADB4-15A0CE06B3B3}"/>
                </c:ext>
              </c:extLst>
            </c:dLbl>
            <c:dLbl>
              <c:idx val="4"/>
              <c:layout>
                <c:manualLayout>
                  <c:x val="3.2830438771405297E-2"/>
                  <c:y val="-2.38814742317192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FF3-4326-ADB4-15A0CE06B3B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FF3-4326-ADB4-15A0CE06B3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Overall!$A$70:$A$75</c:f>
              <c:strCache>
                <c:ptCount val="6"/>
                <c:pt idx="0">
                  <c:v>Extremely likely</c:v>
                </c:pt>
                <c:pt idx="1">
                  <c:v>Likely</c:v>
                </c:pt>
                <c:pt idx="2">
                  <c:v>Neither likely nor unlikely</c:v>
                </c:pt>
                <c:pt idx="3">
                  <c:v>Unlikely</c:v>
                </c:pt>
                <c:pt idx="4">
                  <c:v>Extremely unlikely</c:v>
                </c:pt>
                <c:pt idx="5">
                  <c:v>Don’t know</c:v>
                </c:pt>
              </c:strCache>
            </c:strRef>
          </c:cat>
          <c:val>
            <c:numRef>
              <c:f>Overall!$B$70:$B$75</c:f>
              <c:numCache>
                <c:formatCode>0%</c:formatCode>
                <c:ptCount val="6"/>
                <c:pt idx="0">
                  <c:v>0.60123966942148765</c:v>
                </c:pt>
                <c:pt idx="1">
                  <c:v>0.32768595041322313</c:v>
                </c:pt>
                <c:pt idx="2">
                  <c:v>2.3140495867768594E-2</c:v>
                </c:pt>
                <c:pt idx="3">
                  <c:v>3.0165289256198349E-2</c:v>
                </c:pt>
                <c:pt idx="4">
                  <c:v>1.4462809917355372E-2</c:v>
                </c:pt>
                <c:pt idx="5">
                  <c:v>3.3057851239669421E-3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FF3-4326-ADB4-15A0CE06B3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7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1627820089372776"/>
          <c:y val="0.28029821468060073"/>
          <c:w val="0.35768831818396168"/>
          <c:h val="0.506402585499768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/>
              <a:t>How likely are you to recommend our clinic/service to friends and family if they needed similar care or treatment?</a:t>
            </a:r>
          </a:p>
        </c:rich>
      </c:tx>
      <c:layout>
        <c:manualLayout>
          <c:xMode val="edge"/>
          <c:yMode val="edge"/>
          <c:x val="0.1237920465707248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'Overall Time Charts'!$A$22:$A$26</c:f>
              <c:strCache>
                <c:ptCount val="5"/>
                <c:pt idx="0">
                  <c:v>2018/19</c:v>
                </c:pt>
                <c:pt idx="1">
                  <c:v>2019/20</c:v>
                </c:pt>
                <c:pt idx="2">
                  <c:v>2020/21</c:v>
                </c:pt>
                <c:pt idx="3">
                  <c:v>2021/22</c:v>
                </c:pt>
                <c:pt idx="4">
                  <c:v>2022/23</c:v>
                </c:pt>
              </c:strCache>
            </c:strRef>
          </c:cat>
          <c:val>
            <c:numRef>
              <c:f>'Overall Time Charts'!$B$22:$B$26</c:f>
              <c:numCache>
                <c:formatCode>0%</c:formatCode>
                <c:ptCount val="5"/>
                <c:pt idx="0">
                  <c:v>0.94</c:v>
                </c:pt>
                <c:pt idx="1">
                  <c:v>0.96</c:v>
                </c:pt>
                <c:pt idx="2">
                  <c:v>0.86</c:v>
                </c:pt>
                <c:pt idx="3">
                  <c:v>0.91</c:v>
                </c:pt>
                <c:pt idx="4">
                  <c:v>0.93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06-469F-83EF-FA1358491E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3246104"/>
        <c:axId val="393246464"/>
      </c:lineChart>
      <c:catAx>
        <c:axId val="393246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3246464"/>
        <c:crosses val="autoZero"/>
        <c:auto val="1"/>
        <c:lblAlgn val="ctr"/>
        <c:lblOffset val="100"/>
        <c:noMultiLvlLbl val="0"/>
      </c:catAx>
      <c:valAx>
        <c:axId val="393246464"/>
        <c:scaling>
          <c:orientation val="minMax"/>
          <c:max val="1"/>
          <c:min val="0.60000000000000009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393246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 dirty="0"/>
              <a:t>NET Satisfaction</a:t>
            </a:r>
          </a:p>
        </c:rich>
      </c:tx>
      <c:layout>
        <c:manualLayout>
          <c:xMode val="edge"/>
          <c:yMode val="edge"/>
          <c:x val="0.3985871266715969"/>
          <c:y val="1.04776639099547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54762730643660162"/>
          <c:y val="7.2088784924293728E-2"/>
          <c:w val="0.42124280431174999"/>
          <c:h val="0.9105619800845566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E1B-4766-A90D-9C4E39831B9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E1B-4766-A90D-9C4E39831B9C}"/>
              </c:ext>
            </c:extLst>
          </c:dPt>
          <c:dPt>
            <c:idx val="1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E1B-4766-A90D-9C4E39831B9C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E1B-4766-A90D-9C4E39831B9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Overall!$A$166:$A$177</c:f>
              <c:strCache>
                <c:ptCount val="12"/>
                <c:pt idx="0">
                  <c:v>Pain Management</c:v>
                </c:pt>
                <c:pt idx="1">
                  <c:v>Primary Care AMPS &amp; CHPL</c:v>
                </c:pt>
                <c:pt idx="2">
                  <c:v>Carers’ Information &amp; Support Service*</c:v>
                </c:pt>
                <c:pt idx="3">
                  <c:v>Psychological Wellbeing Services</c:v>
                </c:pt>
                <c:pt idx="4">
                  <c:v>Therapies &amp; Rehab</c:v>
                </c:pt>
                <c:pt idx="5">
                  <c:v>Integrated Urgent Care</c:v>
                </c:pt>
                <c:pt idx="6">
                  <c:v>Dental Services</c:v>
                </c:pt>
                <c:pt idx="7">
                  <c:v>Nursing &amp; Conditions/Localities</c:v>
                </c:pt>
                <c:pt idx="8">
                  <c:v>Public Health</c:v>
                </c:pt>
                <c:pt idx="9">
                  <c:v>Integrated Sexual Health</c:v>
                </c:pt>
                <c:pt idx="10">
                  <c:v>Community Paediatrics &amp; Nursing</c:v>
                </c:pt>
                <c:pt idx="11">
                  <c:v>Evolve Eating Disorder Service*</c:v>
                </c:pt>
              </c:strCache>
            </c:strRef>
          </c:cat>
          <c:val>
            <c:numRef>
              <c:f>Overall!$B$166:$B$177</c:f>
              <c:numCache>
                <c:formatCode>0%</c:formatCode>
                <c:ptCount val="12"/>
                <c:pt idx="0">
                  <c:v>0.73684210526315785</c:v>
                </c:pt>
                <c:pt idx="1">
                  <c:v>0.84324324324324329</c:v>
                </c:pt>
                <c:pt idx="2">
                  <c:v>0.875</c:v>
                </c:pt>
                <c:pt idx="3">
                  <c:v>0.87912087912087911</c:v>
                </c:pt>
                <c:pt idx="4">
                  <c:v>0.9258160237388724</c:v>
                </c:pt>
                <c:pt idx="5">
                  <c:v>0.9358974358974359</c:v>
                </c:pt>
                <c:pt idx="6">
                  <c:v>0.93846153846153846</c:v>
                </c:pt>
                <c:pt idx="7">
                  <c:v>0.93877551020408168</c:v>
                </c:pt>
                <c:pt idx="8">
                  <c:v>0.93877551020408168</c:v>
                </c:pt>
                <c:pt idx="9">
                  <c:v>0.9538461538461539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E1B-4766-A90D-9C4E39831B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9"/>
        <c:axId val="561530559"/>
        <c:axId val="561530143"/>
      </c:barChart>
      <c:catAx>
        <c:axId val="5615305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1530143"/>
        <c:crosses val="autoZero"/>
        <c:auto val="1"/>
        <c:lblAlgn val="ctr"/>
        <c:lblOffset val="100"/>
        <c:noMultiLvlLbl val="0"/>
      </c:catAx>
      <c:valAx>
        <c:axId val="561530143"/>
        <c:scaling>
          <c:orientation val="minMax"/>
          <c:max val="1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5615305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600"/>
              <a:t>Overall how satisfied were you with the standard of care and support you have received?</a:t>
            </a:r>
          </a:p>
        </c:rich>
      </c:tx>
      <c:layout>
        <c:manualLayout>
          <c:xMode val="edge"/>
          <c:yMode val="edge"/>
          <c:x val="0.1106256235582255"/>
          <c:y val="2.727496276538055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9775489459495293E-2"/>
          <c:y val="0.16933005604253176"/>
          <c:w val="0.61441543080195804"/>
          <c:h val="0.75837368202332966"/>
        </c:manualLayout>
      </c:layout>
      <c:doughnut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FBE-4C70-80BA-DF08DF93C24E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FBE-4C70-80BA-DF08DF93C24E}"/>
              </c:ext>
            </c:extLst>
          </c:dPt>
          <c:dPt>
            <c:idx val="2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FBE-4C70-80BA-DF08DF93C24E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FBE-4C70-80BA-DF08DF93C24E}"/>
              </c:ext>
            </c:extLst>
          </c:dPt>
          <c:dPt>
            <c:idx val="4"/>
            <c:bubble3D val="0"/>
            <c:spPr>
              <a:solidFill>
                <a:srgbClr val="C0000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FBE-4C70-80BA-DF08DF93C24E}"/>
              </c:ext>
            </c:extLst>
          </c:dPt>
          <c:dLbls>
            <c:dLbl>
              <c:idx val="4"/>
              <c:layout>
                <c:manualLayout>
                  <c:x val="1.7677995315331242E-2"/>
                  <c:y val="-2.50017603791294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FBE-4C70-80BA-DF08DF93C2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Overall!$A$144:$A$148</c:f>
              <c:strCache>
                <c:ptCount val="5"/>
                <c:pt idx="0">
                  <c:v>Very satisfied</c:v>
                </c:pt>
                <c:pt idx="1">
                  <c:v>Fairly satisfied</c:v>
                </c:pt>
                <c:pt idx="2">
                  <c:v>Neither</c:v>
                </c:pt>
                <c:pt idx="3">
                  <c:v>Fairly dissatisfied</c:v>
                </c:pt>
                <c:pt idx="4">
                  <c:v>Not satisfied at all</c:v>
                </c:pt>
              </c:strCache>
            </c:strRef>
          </c:cat>
          <c:val>
            <c:numRef>
              <c:f>Overall!$B$144:$B$148</c:f>
              <c:numCache>
                <c:formatCode>0%</c:formatCode>
                <c:ptCount val="5"/>
                <c:pt idx="0">
                  <c:v>0.72338642078792958</c:v>
                </c:pt>
                <c:pt idx="1">
                  <c:v>0.19907795473595977</c:v>
                </c:pt>
                <c:pt idx="2">
                  <c:v>3.3948030176026822E-2</c:v>
                </c:pt>
                <c:pt idx="3">
                  <c:v>3.1014249790444259E-2</c:v>
                </c:pt>
                <c:pt idx="4">
                  <c:v>1.2573344509639563E-2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FBE-4C70-80BA-DF08DF93C2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7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4850264247750844"/>
          <c:y val="0.28786210466068979"/>
          <c:w val="0.32500303147650511"/>
          <c:h val="0.519074970711629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E2C822-B70D-4EC9-A03E-3B2484D4739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3C3CF1C4-259D-4F6F-8BB0-948D43EB62CF}">
      <dgm:prSet phldrT="[Text]"/>
      <dgm:spPr/>
      <dgm:t>
        <a:bodyPr/>
        <a:lstStyle/>
        <a:p>
          <a:r>
            <a:rPr lang="en-GB" dirty="0">
              <a:latin typeface="+mn-lt"/>
            </a:rPr>
            <a:t>Patient Survey 22/23</a:t>
          </a:r>
        </a:p>
      </dgm:t>
    </dgm:pt>
    <dgm:pt modelId="{4398C15B-EE38-49B5-AB5E-E03752240DB1}" type="parTrans" cxnId="{4934505A-A7C9-4928-B76F-88C78B27E640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353F9CF7-0F7C-4C29-B330-68DD82235D19}" type="sibTrans" cxnId="{4934505A-A7C9-4928-B76F-88C78B27E640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F4376D5C-4CE6-416E-83CF-80E7B5A4873D}">
      <dgm:prSet phldrT="[Text]"/>
      <dgm:spPr/>
      <dgm:t>
        <a:bodyPr/>
        <a:lstStyle/>
        <a:p>
          <a:r>
            <a:rPr lang="en-GB" dirty="0">
              <a:latin typeface="+mn-lt"/>
            </a:rPr>
            <a:t>Thirteenth Patient Survey</a:t>
          </a:r>
        </a:p>
      </dgm:t>
    </dgm:pt>
    <dgm:pt modelId="{2EEA2C1B-F0A5-4427-9983-45C30594D3F8}" type="parTrans" cxnId="{D8D572E2-806F-453B-9EAE-4F94DA98B6A7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CAAC5F2F-1360-4AB2-9387-F9A628E8D5BA}" type="sibTrans" cxnId="{D8D572E2-806F-453B-9EAE-4F94DA98B6A7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6D18BEDA-0F60-4CBF-814F-436A45D5D8BD}">
      <dgm:prSet phldrT="[Text]"/>
      <dgm:spPr/>
      <dgm:t>
        <a:bodyPr/>
        <a:lstStyle/>
        <a:p>
          <a:r>
            <a:rPr lang="en-GB" dirty="0">
              <a:latin typeface="+mn-lt"/>
            </a:rPr>
            <a:t>Telephone/face-to-face approach</a:t>
          </a:r>
        </a:p>
      </dgm:t>
    </dgm:pt>
    <dgm:pt modelId="{3E90A844-C45B-4A83-A1AF-537BCE672DF8}" type="parTrans" cxnId="{FB139EFE-0217-495A-A049-E9817653A3C2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21E96644-ED04-4373-8B35-43AA70698DD7}" type="sibTrans" cxnId="{FB139EFE-0217-495A-A049-E9817653A3C2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09C525DA-C304-41F9-9118-DCA5C5B0DE7F}">
      <dgm:prSet phldrT="[Text]"/>
      <dgm:spPr/>
      <dgm:t>
        <a:bodyPr/>
        <a:lstStyle/>
        <a:p>
          <a:r>
            <a:rPr lang="en-GB" dirty="0">
              <a:latin typeface="+mn-lt"/>
            </a:rPr>
            <a:t>2420 patients interviewed</a:t>
          </a:r>
        </a:p>
      </dgm:t>
    </dgm:pt>
    <dgm:pt modelId="{6E3E4612-AA1D-4B96-8A7C-91DA33F17632}" type="parTrans" cxnId="{D7215E8E-68B9-48DB-8C4F-5A607C627355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0A61EE05-D4AA-45A9-9988-FA5D750A88D6}" type="sibTrans" cxnId="{D7215E8E-68B9-48DB-8C4F-5A607C627355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6BCC54A3-2000-4058-8B72-678A0755527F}">
      <dgm:prSet phldrT="[Text]"/>
      <dgm:spPr/>
      <dgm:t>
        <a:bodyPr/>
        <a:lstStyle/>
        <a:p>
          <a:r>
            <a:rPr lang="en-GB" dirty="0">
              <a:latin typeface="+mn-lt"/>
            </a:rPr>
            <a:t>April 2022 to May 2023</a:t>
          </a:r>
        </a:p>
      </dgm:t>
    </dgm:pt>
    <dgm:pt modelId="{30880B92-82CC-4C73-BE7C-328EE7703762}" type="parTrans" cxnId="{6A6C524A-75BB-44DC-9F9D-A72F4CB315F3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6DED93D9-0617-4D05-A598-E77A44FFCDB3}" type="sibTrans" cxnId="{6A6C524A-75BB-44DC-9F9D-A72F4CB315F3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100BD8F5-8B1D-4801-987B-9B6E01324B48}">
      <dgm:prSet phldrT="[Text]"/>
      <dgm:spPr/>
      <dgm:t>
        <a:bodyPr/>
        <a:lstStyle/>
        <a:p>
          <a:r>
            <a:rPr lang="en-GB" dirty="0">
              <a:latin typeface="+mn-lt"/>
            </a:rPr>
            <a:t>Consistent approach for comparability</a:t>
          </a:r>
        </a:p>
      </dgm:t>
    </dgm:pt>
    <dgm:pt modelId="{87F97B96-956B-4AF7-BF62-86709BB6D7B9}" type="parTrans" cxnId="{0312AB2C-3BC5-4718-B952-52F6BDFA235B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4C819A58-C86D-48FF-AECA-954169974574}" type="sibTrans" cxnId="{0312AB2C-3BC5-4718-B952-52F6BDFA235B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BB16A30F-626B-4FDD-A324-443B6A57511C}">
      <dgm:prSet phldrT="[Text]"/>
      <dgm:spPr/>
      <dgm:t>
        <a:bodyPr/>
        <a:lstStyle/>
        <a:p>
          <a:r>
            <a:rPr lang="en-GB" dirty="0">
              <a:latin typeface="+mn-lt"/>
            </a:rPr>
            <a:t>Data analysis by service area</a:t>
          </a:r>
        </a:p>
      </dgm:t>
    </dgm:pt>
    <dgm:pt modelId="{63CD84EA-A1F6-4B6F-A132-AE8C5BDC239F}" type="parTrans" cxnId="{863E7EAD-C488-4042-8049-ABE26849E29C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B917B0BE-7BCF-4B6C-B334-D3539B304C05}" type="sibTrans" cxnId="{863E7EAD-C488-4042-8049-ABE26849E29C}">
      <dgm:prSet/>
      <dgm:spPr/>
      <dgm:t>
        <a:bodyPr/>
        <a:lstStyle/>
        <a:p>
          <a:endParaRPr lang="en-GB">
            <a:latin typeface="+mn-lt"/>
          </a:endParaRPr>
        </a:p>
      </dgm:t>
    </dgm:pt>
    <dgm:pt modelId="{FC7B2D35-A2A1-426B-AA11-3245A90CE468}" type="pres">
      <dgm:prSet presAssocID="{57E2C822-B70D-4EC9-A03E-3B2484D4739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FE6A76D-C1B3-4F5E-8EA9-7E8CCEFF15A0}" type="pres">
      <dgm:prSet presAssocID="{3C3CF1C4-259D-4F6F-8BB0-948D43EB62CF}" presName="root1" presStyleCnt="0"/>
      <dgm:spPr/>
    </dgm:pt>
    <dgm:pt modelId="{36DBC4A8-14D2-4EF7-B646-75CB4B3D1032}" type="pres">
      <dgm:prSet presAssocID="{3C3CF1C4-259D-4F6F-8BB0-948D43EB62CF}" presName="LevelOneTextNode" presStyleLbl="node0" presStyleIdx="0" presStyleCnt="1" custScaleX="86171" custScaleY="93072">
        <dgm:presLayoutVars>
          <dgm:chPref val="3"/>
        </dgm:presLayoutVars>
      </dgm:prSet>
      <dgm:spPr/>
    </dgm:pt>
    <dgm:pt modelId="{684A1837-B300-4BB6-9696-E60B791AF23F}" type="pres">
      <dgm:prSet presAssocID="{3C3CF1C4-259D-4F6F-8BB0-948D43EB62CF}" presName="level2hierChild" presStyleCnt="0"/>
      <dgm:spPr/>
    </dgm:pt>
    <dgm:pt modelId="{0424B48C-9F69-470E-8C8F-8D491D600544}" type="pres">
      <dgm:prSet presAssocID="{2EEA2C1B-F0A5-4427-9983-45C30594D3F8}" presName="conn2-1" presStyleLbl="parChTrans1D2" presStyleIdx="0" presStyleCnt="6"/>
      <dgm:spPr/>
    </dgm:pt>
    <dgm:pt modelId="{ECA87805-AA0A-4D7D-9817-8953CE361118}" type="pres">
      <dgm:prSet presAssocID="{2EEA2C1B-F0A5-4427-9983-45C30594D3F8}" presName="connTx" presStyleLbl="parChTrans1D2" presStyleIdx="0" presStyleCnt="6"/>
      <dgm:spPr/>
    </dgm:pt>
    <dgm:pt modelId="{239DC293-9D57-47F5-AB20-3D88B24BDD6A}" type="pres">
      <dgm:prSet presAssocID="{F4376D5C-4CE6-416E-83CF-80E7B5A4873D}" presName="root2" presStyleCnt="0"/>
      <dgm:spPr/>
    </dgm:pt>
    <dgm:pt modelId="{67891D8E-EA9A-4648-A557-735E17E3D8AC}" type="pres">
      <dgm:prSet presAssocID="{F4376D5C-4CE6-416E-83CF-80E7B5A4873D}" presName="LevelTwoTextNode" presStyleLbl="node2" presStyleIdx="0" presStyleCnt="6" custScaleX="161349" custScaleY="52922" custLinFactNeighborX="396" custLinFactNeighborY="-183">
        <dgm:presLayoutVars>
          <dgm:chPref val="3"/>
        </dgm:presLayoutVars>
      </dgm:prSet>
      <dgm:spPr/>
    </dgm:pt>
    <dgm:pt modelId="{65A800BF-DADA-4CE2-86B2-3F2065414873}" type="pres">
      <dgm:prSet presAssocID="{F4376D5C-4CE6-416E-83CF-80E7B5A4873D}" presName="level3hierChild" presStyleCnt="0"/>
      <dgm:spPr/>
    </dgm:pt>
    <dgm:pt modelId="{324736D9-7AD6-4244-AB24-3CE33456AB57}" type="pres">
      <dgm:prSet presAssocID="{3E90A844-C45B-4A83-A1AF-537BCE672DF8}" presName="conn2-1" presStyleLbl="parChTrans1D2" presStyleIdx="1" presStyleCnt="6"/>
      <dgm:spPr/>
    </dgm:pt>
    <dgm:pt modelId="{F6EA731F-249F-4348-9193-A75C58C3C73A}" type="pres">
      <dgm:prSet presAssocID="{3E90A844-C45B-4A83-A1AF-537BCE672DF8}" presName="connTx" presStyleLbl="parChTrans1D2" presStyleIdx="1" presStyleCnt="6"/>
      <dgm:spPr/>
    </dgm:pt>
    <dgm:pt modelId="{1169306B-3F8D-487F-86D1-624B522D8D4E}" type="pres">
      <dgm:prSet presAssocID="{6D18BEDA-0F60-4CBF-814F-436A45D5D8BD}" presName="root2" presStyleCnt="0"/>
      <dgm:spPr/>
    </dgm:pt>
    <dgm:pt modelId="{932EA2F8-75E1-429C-8D6C-F7F8AE28D3B9}" type="pres">
      <dgm:prSet presAssocID="{6D18BEDA-0F60-4CBF-814F-436A45D5D8BD}" presName="LevelTwoTextNode" presStyleLbl="node2" presStyleIdx="1" presStyleCnt="6" custScaleX="161349" custScaleY="52922" custLinFactNeighborX="396" custLinFactNeighborY="-183">
        <dgm:presLayoutVars>
          <dgm:chPref val="3"/>
        </dgm:presLayoutVars>
      </dgm:prSet>
      <dgm:spPr/>
    </dgm:pt>
    <dgm:pt modelId="{39AB5DC9-8A28-481D-8A62-1F8946953D3E}" type="pres">
      <dgm:prSet presAssocID="{6D18BEDA-0F60-4CBF-814F-436A45D5D8BD}" presName="level3hierChild" presStyleCnt="0"/>
      <dgm:spPr/>
    </dgm:pt>
    <dgm:pt modelId="{60B8A8CC-CDE5-42D9-A53F-82705CD2E4A3}" type="pres">
      <dgm:prSet presAssocID="{6E3E4612-AA1D-4B96-8A7C-91DA33F17632}" presName="conn2-1" presStyleLbl="parChTrans1D2" presStyleIdx="2" presStyleCnt="6"/>
      <dgm:spPr/>
    </dgm:pt>
    <dgm:pt modelId="{6B930E07-5424-40B0-A2E9-54CC5BA22285}" type="pres">
      <dgm:prSet presAssocID="{6E3E4612-AA1D-4B96-8A7C-91DA33F17632}" presName="connTx" presStyleLbl="parChTrans1D2" presStyleIdx="2" presStyleCnt="6"/>
      <dgm:spPr/>
    </dgm:pt>
    <dgm:pt modelId="{B74B7450-0579-4C42-A90E-98B998C479D0}" type="pres">
      <dgm:prSet presAssocID="{09C525DA-C304-41F9-9118-DCA5C5B0DE7F}" presName="root2" presStyleCnt="0"/>
      <dgm:spPr/>
    </dgm:pt>
    <dgm:pt modelId="{07F14D23-E7B1-4D0B-9EED-576F45A34A3A}" type="pres">
      <dgm:prSet presAssocID="{09C525DA-C304-41F9-9118-DCA5C5B0DE7F}" presName="LevelTwoTextNode" presStyleLbl="node2" presStyleIdx="2" presStyleCnt="6" custScaleX="161349" custScaleY="52922" custLinFactNeighborX="396" custLinFactNeighborY="-4043">
        <dgm:presLayoutVars>
          <dgm:chPref val="3"/>
        </dgm:presLayoutVars>
      </dgm:prSet>
      <dgm:spPr/>
    </dgm:pt>
    <dgm:pt modelId="{D79711B6-FE3F-4A94-B84E-3D5C323D2405}" type="pres">
      <dgm:prSet presAssocID="{09C525DA-C304-41F9-9118-DCA5C5B0DE7F}" presName="level3hierChild" presStyleCnt="0"/>
      <dgm:spPr/>
    </dgm:pt>
    <dgm:pt modelId="{B5DC98CE-A299-436E-8157-ACDD8850E8EF}" type="pres">
      <dgm:prSet presAssocID="{30880B92-82CC-4C73-BE7C-328EE7703762}" presName="conn2-1" presStyleLbl="parChTrans1D2" presStyleIdx="3" presStyleCnt="6"/>
      <dgm:spPr/>
    </dgm:pt>
    <dgm:pt modelId="{3BF5270E-4489-4169-9EB8-C93B8F2E15BD}" type="pres">
      <dgm:prSet presAssocID="{30880B92-82CC-4C73-BE7C-328EE7703762}" presName="connTx" presStyleLbl="parChTrans1D2" presStyleIdx="3" presStyleCnt="6"/>
      <dgm:spPr/>
    </dgm:pt>
    <dgm:pt modelId="{1BE82FED-4DE8-454D-BFA6-EBE3B77DFEE1}" type="pres">
      <dgm:prSet presAssocID="{6BCC54A3-2000-4058-8B72-678A0755527F}" presName="root2" presStyleCnt="0"/>
      <dgm:spPr/>
    </dgm:pt>
    <dgm:pt modelId="{6FE6FABA-E36A-4244-8432-6E42BABEF76B}" type="pres">
      <dgm:prSet presAssocID="{6BCC54A3-2000-4058-8B72-678A0755527F}" presName="LevelTwoTextNode" presStyleLbl="node2" presStyleIdx="3" presStyleCnt="6" custScaleX="161349" custScaleY="52922" custLinFactNeighborX="396" custLinFactNeighborY="-4043">
        <dgm:presLayoutVars>
          <dgm:chPref val="3"/>
        </dgm:presLayoutVars>
      </dgm:prSet>
      <dgm:spPr/>
    </dgm:pt>
    <dgm:pt modelId="{2A406C5B-23C1-45B8-8A96-A4A3D328E328}" type="pres">
      <dgm:prSet presAssocID="{6BCC54A3-2000-4058-8B72-678A0755527F}" presName="level3hierChild" presStyleCnt="0"/>
      <dgm:spPr/>
    </dgm:pt>
    <dgm:pt modelId="{7B7EAC8A-755B-4455-A8DB-5BADD84189A4}" type="pres">
      <dgm:prSet presAssocID="{87F97B96-956B-4AF7-BF62-86709BB6D7B9}" presName="conn2-1" presStyleLbl="parChTrans1D2" presStyleIdx="4" presStyleCnt="6"/>
      <dgm:spPr/>
    </dgm:pt>
    <dgm:pt modelId="{090CE10C-3F2F-4468-BB2A-0E92B589F78E}" type="pres">
      <dgm:prSet presAssocID="{87F97B96-956B-4AF7-BF62-86709BB6D7B9}" presName="connTx" presStyleLbl="parChTrans1D2" presStyleIdx="4" presStyleCnt="6"/>
      <dgm:spPr/>
    </dgm:pt>
    <dgm:pt modelId="{240CC818-ADDE-46C2-A079-EA23123E0B1A}" type="pres">
      <dgm:prSet presAssocID="{100BD8F5-8B1D-4801-987B-9B6E01324B48}" presName="root2" presStyleCnt="0"/>
      <dgm:spPr/>
    </dgm:pt>
    <dgm:pt modelId="{9880C562-17E6-41E1-AEBD-212CEE3746CD}" type="pres">
      <dgm:prSet presAssocID="{100BD8F5-8B1D-4801-987B-9B6E01324B48}" presName="LevelTwoTextNode" presStyleLbl="node2" presStyleIdx="4" presStyleCnt="6" custScaleX="161349" custScaleY="52922">
        <dgm:presLayoutVars>
          <dgm:chPref val="3"/>
        </dgm:presLayoutVars>
      </dgm:prSet>
      <dgm:spPr/>
    </dgm:pt>
    <dgm:pt modelId="{2487391A-9525-4B41-A8C0-DEA8192178C3}" type="pres">
      <dgm:prSet presAssocID="{100BD8F5-8B1D-4801-987B-9B6E01324B48}" presName="level3hierChild" presStyleCnt="0"/>
      <dgm:spPr/>
    </dgm:pt>
    <dgm:pt modelId="{B32D52C1-837C-4988-919E-725C60CEFCEB}" type="pres">
      <dgm:prSet presAssocID="{63CD84EA-A1F6-4B6F-A132-AE8C5BDC239F}" presName="conn2-1" presStyleLbl="parChTrans1D2" presStyleIdx="5" presStyleCnt="6"/>
      <dgm:spPr/>
    </dgm:pt>
    <dgm:pt modelId="{772C56A3-1534-414D-9986-242F66FF1CE4}" type="pres">
      <dgm:prSet presAssocID="{63CD84EA-A1F6-4B6F-A132-AE8C5BDC239F}" presName="connTx" presStyleLbl="parChTrans1D2" presStyleIdx="5" presStyleCnt="6"/>
      <dgm:spPr/>
    </dgm:pt>
    <dgm:pt modelId="{C45CFC7D-ED50-4486-AA49-F2DF6A32B16D}" type="pres">
      <dgm:prSet presAssocID="{BB16A30F-626B-4FDD-A324-443B6A57511C}" presName="root2" presStyleCnt="0"/>
      <dgm:spPr/>
    </dgm:pt>
    <dgm:pt modelId="{9836B5DE-D677-497F-802C-97611ED76745}" type="pres">
      <dgm:prSet presAssocID="{BB16A30F-626B-4FDD-A324-443B6A57511C}" presName="LevelTwoTextNode" presStyleLbl="node2" presStyleIdx="5" presStyleCnt="6" custScaleX="161349" custScaleY="52922">
        <dgm:presLayoutVars>
          <dgm:chPref val="3"/>
        </dgm:presLayoutVars>
      </dgm:prSet>
      <dgm:spPr/>
    </dgm:pt>
    <dgm:pt modelId="{C9BECABD-E019-4BBA-B89A-6DB4F1658D66}" type="pres">
      <dgm:prSet presAssocID="{BB16A30F-626B-4FDD-A324-443B6A57511C}" presName="level3hierChild" presStyleCnt="0"/>
      <dgm:spPr/>
    </dgm:pt>
  </dgm:ptLst>
  <dgm:cxnLst>
    <dgm:cxn modelId="{5E48A112-5F25-4A53-BCFE-2ABD93840E47}" type="presOf" srcId="{6BCC54A3-2000-4058-8B72-678A0755527F}" destId="{6FE6FABA-E36A-4244-8432-6E42BABEF76B}" srcOrd="0" destOrd="0" presId="urn:microsoft.com/office/officeart/2008/layout/HorizontalMultiLevelHierarchy"/>
    <dgm:cxn modelId="{E53E341B-3D16-4746-B89E-9902A84B3ADC}" type="presOf" srcId="{63CD84EA-A1F6-4B6F-A132-AE8C5BDC239F}" destId="{772C56A3-1534-414D-9986-242F66FF1CE4}" srcOrd="1" destOrd="0" presId="urn:microsoft.com/office/officeart/2008/layout/HorizontalMultiLevelHierarchy"/>
    <dgm:cxn modelId="{0312AB2C-3BC5-4718-B952-52F6BDFA235B}" srcId="{3C3CF1C4-259D-4F6F-8BB0-948D43EB62CF}" destId="{100BD8F5-8B1D-4801-987B-9B6E01324B48}" srcOrd="4" destOrd="0" parTransId="{87F97B96-956B-4AF7-BF62-86709BB6D7B9}" sibTransId="{4C819A58-C86D-48FF-AECA-954169974574}"/>
    <dgm:cxn modelId="{0349BA3A-ED2C-484E-ABEC-C8FF3792FBC9}" type="presOf" srcId="{57E2C822-B70D-4EC9-A03E-3B2484D4739F}" destId="{FC7B2D35-A2A1-426B-AA11-3245A90CE468}" srcOrd="0" destOrd="0" presId="urn:microsoft.com/office/officeart/2008/layout/HorizontalMultiLevelHierarchy"/>
    <dgm:cxn modelId="{D4B0353C-6F72-46AC-81C7-EE1D4C747792}" type="presOf" srcId="{6E3E4612-AA1D-4B96-8A7C-91DA33F17632}" destId="{6B930E07-5424-40B0-A2E9-54CC5BA22285}" srcOrd="1" destOrd="0" presId="urn:microsoft.com/office/officeart/2008/layout/HorizontalMultiLevelHierarchy"/>
    <dgm:cxn modelId="{1156F943-8630-4AA3-B38E-814437C0BC57}" type="presOf" srcId="{09C525DA-C304-41F9-9118-DCA5C5B0DE7F}" destId="{07F14D23-E7B1-4D0B-9EED-576F45A34A3A}" srcOrd="0" destOrd="0" presId="urn:microsoft.com/office/officeart/2008/layout/HorizontalMultiLevelHierarchy"/>
    <dgm:cxn modelId="{6A6C524A-75BB-44DC-9F9D-A72F4CB315F3}" srcId="{3C3CF1C4-259D-4F6F-8BB0-948D43EB62CF}" destId="{6BCC54A3-2000-4058-8B72-678A0755527F}" srcOrd="3" destOrd="0" parTransId="{30880B92-82CC-4C73-BE7C-328EE7703762}" sibTransId="{6DED93D9-0617-4D05-A598-E77A44FFCDB3}"/>
    <dgm:cxn modelId="{236CC16B-BB9F-4CD3-9630-8BEC99B1C3DE}" type="presOf" srcId="{87F97B96-956B-4AF7-BF62-86709BB6D7B9}" destId="{7B7EAC8A-755B-4455-A8DB-5BADD84189A4}" srcOrd="0" destOrd="0" presId="urn:microsoft.com/office/officeart/2008/layout/HorizontalMultiLevelHierarchy"/>
    <dgm:cxn modelId="{C290956F-3216-4048-949A-7AA4E4B4C642}" type="presOf" srcId="{30880B92-82CC-4C73-BE7C-328EE7703762}" destId="{B5DC98CE-A299-436E-8157-ACDD8850E8EF}" srcOrd="0" destOrd="0" presId="urn:microsoft.com/office/officeart/2008/layout/HorizontalMultiLevelHierarchy"/>
    <dgm:cxn modelId="{54B19A6F-81AA-4F18-92B9-92F12CED71CE}" type="presOf" srcId="{87F97B96-956B-4AF7-BF62-86709BB6D7B9}" destId="{090CE10C-3F2F-4468-BB2A-0E92B589F78E}" srcOrd="1" destOrd="0" presId="urn:microsoft.com/office/officeart/2008/layout/HorizontalMultiLevelHierarchy"/>
    <dgm:cxn modelId="{98337D51-8075-46D5-A8C5-6AF91DECF9B0}" type="presOf" srcId="{63CD84EA-A1F6-4B6F-A132-AE8C5BDC239F}" destId="{B32D52C1-837C-4988-919E-725C60CEFCEB}" srcOrd="0" destOrd="0" presId="urn:microsoft.com/office/officeart/2008/layout/HorizontalMultiLevelHierarchy"/>
    <dgm:cxn modelId="{04F68576-5874-4D30-A0E2-C68CE9A264BD}" type="presOf" srcId="{BB16A30F-626B-4FDD-A324-443B6A57511C}" destId="{9836B5DE-D677-497F-802C-97611ED76745}" srcOrd="0" destOrd="0" presId="urn:microsoft.com/office/officeart/2008/layout/HorizontalMultiLevelHierarchy"/>
    <dgm:cxn modelId="{368C055A-D849-4A02-BC09-DD931CBDDDBB}" type="presOf" srcId="{6D18BEDA-0F60-4CBF-814F-436A45D5D8BD}" destId="{932EA2F8-75E1-429C-8D6C-F7F8AE28D3B9}" srcOrd="0" destOrd="0" presId="urn:microsoft.com/office/officeart/2008/layout/HorizontalMultiLevelHierarchy"/>
    <dgm:cxn modelId="{4934505A-A7C9-4928-B76F-88C78B27E640}" srcId="{57E2C822-B70D-4EC9-A03E-3B2484D4739F}" destId="{3C3CF1C4-259D-4F6F-8BB0-948D43EB62CF}" srcOrd="0" destOrd="0" parTransId="{4398C15B-EE38-49B5-AB5E-E03752240DB1}" sibTransId="{353F9CF7-0F7C-4C29-B330-68DD82235D19}"/>
    <dgm:cxn modelId="{B9200D8E-774B-476D-BD20-B2A59DF530FC}" type="presOf" srcId="{2EEA2C1B-F0A5-4427-9983-45C30594D3F8}" destId="{ECA87805-AA0A-4D7D-9817-8953CE361118}" srcOrd="1" destOrd="0" presId="urn:microsoft.com/office/officeart/2008/layout/HorizontalMultiLevelHierarchy"/>
    <dgm:cxn modelId="{D7215E8E-68B9-48DB-8C4F-5A607C627355}" srcId="{3C3CF1C4-259D-4F6F-8BB0-948D43EB62CF}" destId="{09C525DA-C304-41F9-9118-DCA5C5B0DE7F}" srcOrd="2" destOrd="0" parTransId="{6E3E4612-AA1D-4B96-8A7C-91DA33F17632}" sibTransId="{0A61EE05-D4AA-45A9-9988-FA5D750A88D6}"/>
    <dgm:cxn modelId="{DDA6AD9A-793F-4071-BD29-33E322D96569}" type="presOf" srcId="{2EEA2C1B-F0A5-4427-9983-45C30594D3F8}" destId="{0424B48C-9F69-470E-8C8F-8D491D600544}" srcOrd="0" destOrd="0" presId="urn:microsoft.com/office/officeart/2008/layout/HorizontalMultiLevelHierarchy"/>
    <dgm:cxn modelId="{863E7EAD-C488-4042-8049-ABE26849E29C}" srcId="{3C3CF1C4-259D-4F6F-8BB0-948D43EB62CF}" destId="{BB16A30F-626B-4FDD-A324-443B6A57511C}" srcOrd="5" destOrd="0" parTransId="{63CD84EA-A1F6-4B6F-A132-AE8C5BDC239F}" sibTransId="{B917B0BE-7BCF-4B6C-B334-D3539B304C05}"/>
    <dgm:cxn modelId="{6A90DFB4-F02A-4B9C-9F24-1C3CE2C6CDF1}" type="presOf" srcId="{6E3E4612-AA1D-4B96-8A7C-91DA33F17632}" destId="{60B8A8CC-CDE5-42D9-A53F-82705CD2E4A3}" srcOrd="0" destOrd="0" presId="urn:microsoft.com/office/officeart/2008/layout/HorizontalMultiLevelHierarchy"/>
    <dgm:cxn modelId="{0D12D0B9-E09D-49A5-93E1-0E537918E37B}" type="presOf" srcId="{30880B92-82CC-4C73-BE7C-328EE7703762}" destId="{3BF5270E-4489-4169-9EB8-C93B8F2E15BD}" srcOrd="1" destOrd="0" presId="urn:microsoft.com/office/officeart/2008/layout/HorizontalMultiLevelHierarchy"/>
    <dgm:cxn modelId="{D6A4E6BB-7837-4D4F-B12F-A914F32DD594}" type="presOf" srcId="{3C3CF1C4-259D-4F6F-8BB0-948D43EB62CF}" destId="{36DBC4A8-14D2-4EF7-B646-75CB4B3D1032}" srcOrd="0" destOrd="0" presId="urn:microsoft.com/office/officeart/2008/layout/HorizontalMultiLevelHierarchy"/>
    <dgm:cxn modelId="{B6449FCE-0B9E-4E66-9966-E193752C2E04}" type="presOf" srcId="{100BD8F5-8B1D-4801-987B-9B6E01324B48}" destId="{9880C562-17E6-41E1-AEBD-212CEE3746CD}" srcOrd="0" destOrd="0" presId="urn:microsoft.com/office/officeart/2008/layout/HorizontalMultiLevelHierarchy"/>
    <dgm:cxn modelId="{6792D1D8-1557-473C-A850-376ACAB36598}" type="presOf" srcId="{F4376D5C-4CE6-416E-83CF-80E7B5A4873D}" destId="{67891D8E-EA9A-4648-A557-735E17E3D8AC}" srcOrd="0" destOrd="0" presId="urn:microsoft.com/office/officeart/2008/layout/HorizontalMultiLevelHierarchy"/>
    <dgm:cxn modelId="{D8D572E2-806F-453B-9EAE-4F94DA98B6A7}" srcId="{3C3CF1C4-259D-4F6F-8BB0-948D43EB62CF}" destId="{F4376D5C-4CE6-416E-83CF-80E7B5A4873D}" srcOrd="0" destOrd="0" parTransId="{2EEA2C1B-F0A5-4427-9983-45C30594D3F8}" sibTransId="{CAAC5F2F-1360-4AB2-9387-F9A628E8D5BA}"/>
    <dgm:cxn modelId="{10E3B9F0-0844-4535-87F3-7566F252A806}" type="presOf" srcId="{3E90A844-C45B-4A83-A1AF-537BCE672DF8}" destId="{F6EA731F-249F-4348-9193-A75C58C3C73A}" srcOrd="1" destOrd="0" presId="urn:microsoft.com/office/officeart/2008/layout/HorizontalMultiLevelHierarchy"/>
    <dgm:cxn modelId="{A4A4D4F3-CB10-4E29-B1A9-D56ED40332D0}" type="presOf" srcId="{3E90A844-C45B-4A83-A1AF-537BCE672DF8}" destId="{324736D9-7AD6-4244-AB24-3CE33456AB57}" srcOrd="0" destOrd="0" presId="urn:microsoft.com/office/officeart/2008/layout/HorizontalMultiLevelHierarchy"/>
    <dgm:cxn modelId="{FB139EFE-0217-495A-A049-E9817653A3C2}" srcId="{3C3CF1C4-259D-4F6F-8BB0-948D43EB62CF}" destId="{6D18BEDA-0F60-4CBF-814F-436A45D5D8BD}" srcOrd="1" destOrd="0" parTransId="{3E90A844-C45B-4A83-A1AF-537BCE672DF8}" sibTransId="{21E96644-ED04-4373-8B35-43AA70698DD7}"/>
    <dgm:cxn modelId="{E7AFB52D-79D9-400D-9E55-D38A86363F3E}" type="presParOf" srcId="{FC7B2D35-A2A1-426B-AA11-3245A90CE468}" destId="{AFE6A76D-C1B3-4F5E-8EA9-7E8CCEFF15A0}" srcOrd="0" destOrd="0" presId="urn:microsoft.com/office/officeart/2008/layout/HorizontalMultiLevelHierarchy"/>
    <dgm:cxn modelId="{ED29FDEB-4D75-452A-B1ED-AFC4341FAC22}" type="presParOf" srcId="{AFE6A76D-C1B3-4F5E-8EA9-7E8CCEFF15A0}" destId="{36DBC4A8-14D2-4EF7-B646-75CB4B3D1032}" srcOrd="0" destOrd="0" presId="urn:microsoft.com/office/officeart/2008/layout/HorizontalMultiLevelHierarchy"/>
    <dgm:cxn modelId="{2AD58758-7259-432E-9BCB-60F4BDD064A2}" type="presParOf" srcId="{AFE6A76D-C1B3-4F5E-8EA9-7E8CCEFF15A0}" destId="{684A1837-B300-4BB6-9696-E60B791AF23F}" srcOrd="1" destOrd="0" presId="urn:microsoft.com/office/officeart/2008/layout/HorizontalMultiLevelHierarchy"/>
    <dgm:cxn modelId="{8910F495-3FEF-4D54-8D81-4A1F813D12B3}" type="presParOf" srcId="{684A1837-B300-4BB6-9696-E60B791AF23F}" destId="{0424B48C-9F69-470E-8C8F-8D491D600544}" srcOrd="0" destOrd="0" presId="urn:microsoft.com/office/officeart/2008/layout/HorizontalMultiLevelHierarchy"/>
    <dgm:cxn modelId="{8BD1E8F6-A018-46A4-AE3F-8AD47FC957F2}" type="presParOf" srcId="{0424B48C-9F69-470E-8C8F-8D491D600544}" destId="{ECA87805-AA0A-4D7D-9817-8953CE361118}" srcOrd="0" destOrd="0" presId="urn:microsoft.com/office/officeart/2008/layout/HorizontalMultiLevelHierarchy"/>
    <dgm:cxn modelId="{B3BFF8AF-415A-46B0-A1E9-1E7331BAD290}" type="presParOf" srcId="{684A1837-B300-4BB6-9696-E60B791AF23F}" destId="{239DC293-9D57-47F5-AB20-3D88B24BDD6A}" srcOrd="1" destOrd="0" presId="urn:microsoft.com/office/officeart/2008/layout/HorizontalMultiLevelHierarchy"/>
    <dgm:cxn modelId="{B537579D-3BBF-473C-9F6B-18E5988BAEFD}" type="presParOf" srcId="{239DC293-9D57-47F5-AB20-3D88B24BDD6A}" destId="{67891D8E-EA9A-4648-A557-735E17E3D8AC}" srcOrd="0" destOrd="0" presId="urn:microsoft.com/office/officeart/2008/layout/HorizontalMultiLevelHierarchy"/>
    <dgm:cxn modelId="{148B90E3-957F-48C6-9E3D-3369B32382A8}" type="presParOf" srcId="{239DC293-9D57-47F5-AB20-3D88B24BDD6A}" destId="{65A800BF-DADA-4CE2-86B2-3F2065414873}" srcOrd="1" destOrd="0" presId="urn:microsoft.com/office/officeart/2008/layout/HorizontalMultiLevelHierarchy"/>
    <dgm:cxn modelId="{AA80E271-4544-4F79-AD09-1B146DCE0EFF}" type="presParOf" srcId="{684A1837-B300-4BB6-9696-E60B791AF23F}" destId="{324736D9-7AD6-4244-AB24-3CE33456AB57}" srcOrd="2" destOrd="0" presId="urn:microsoft.com/office/officeart/2008/layout/HorizontalMultiLevelHierarchy"/>
    <dgm:cxn modelId="{F093579D-F11A-4D9E-9B67-74838A4457A4}" type="presParOf" srcId="{324736D9-7AD6-4244-AB24-3CE33456AB57}" destId="{F6EA731F-249F-4348-9193-A75C58C3C73A}" srcOrd="0" destOrd="0" presId="urn:microsoft.com/office/officeart/2008/layout/HorizontalMultiLevelHierarchy"/>
    <dgm:cxn modelId="{9AEFCA09-2AF5-41F1-8343-7A407C2993F1}" type="presParOf" srcId="{684A1837-B300-4BB6-9696-E60B791AF23F}" destId="{1169306B-3F8D-487F-86D1-624B522D8D4E}" srcOrd="3" destOrd="0" presId="urn:microsoft.com/office/officeart/2008/layout/HorizontalMultiLevelHierarchy"/>
    <dgm:cxn modelId="{5D4D36CC-D6DB-4FB1-98DD-DEE9BBB843CD}" type="presParOf" srcId="{1169306B-3F8D-487F-86D1-624B522D8D4E}" destId="{932EA2F8-75E1-429C-8D6C-F7F8AE28D3B9}" srcOrd="0" destOrd="0" presId="urn:microsoft.com/office/officeart/2008/layout/HorizontalMultiLevelHierarchy"/>
    <dgm:cxn modelId="{EE191789-3753-4DFD-B76A-4A3DC43050E7}" type="presParOf" srcId="{1169306B-3F8D-487F-86D1-624B522D8D4E}" destId="{39AB5DC9-8A28-481D-8A62-1F8946953D3E}" srcOrd="1" destOrd="0" presId="urn:microsoft.com/office/officeart/2008/layout/HorizontalMultiLevelHierarchy"/>
    <dgm:cxn modelId="{87E31CD5-57B2-489D-9CF6-3429F8A5719B}" type="presParOf" srcId="{684A1837-B300-4BB6-9696-E60B791AF23F}" destId="{60B8A8CC-CDE5-42D9-A53F-82705CD2E4A3}" srcOrd="4" destOrd="0" presId="urn:microsoft.com/office/officeart/2008/layout/HorizontalMultiLevelHierarchy"/>
    <dgm:cxn modelId="{7178C427-199D-4F6C-B05D-F99529D3E0DD}" type="presParOf" srcId="{60B8A8CC-CDE5-42D9-A53F-82705CD2E4A3}" destId="{6B930E07-5424-40B0-A2E9-54CC5BA22285}" srcOrd="0" destOrd="0" presId="urn:microsoft.com/office/officeart/2008/layout/HorizontalMultiLevelHierarchy"/>
    <dgm:cxn modelId="{2C223456-9D04-46FE-98C0-00E287D1757C}" type="presParOf" srcId="{684A1837-B300-4BB6-9696-E60B791AF23F}" destId="{B74B7450-0579-4C42-A90E-98B998C479D0}" srcOrd="5" destOrd="0" presId="urn:microsoft.com/office/officeart/2008/layout/HorizontalMultiLevelHierarchy"/>
    <dgm:cxn modelId="{4F445D5F-0C6B-4E4E-BB1A-8E755EC6FB12}" type="presParOf" srcId="{B74B7450-0579-4C42-A90E-98B998C479D0}" destId="{07F14D23-E7B1-4D0B-9EED-576F45A34A3A}" srcOrd="0" destOrd="0" presId="urn:microsoft.com/office/officeart/2008/layout/HorizontalMultiLevelHierarchy"/>
    <dgm:cxn modelId="{29BC3BCA-DEC7-4039-920E-DFD98B71939B}" type="presParOf" srcId="{B74B7450-0579-4C42-A90E-98B998C479D0}" destId="{D79711B6-FE3F-4A94-B84E-3D5C323D2405}" srcOrd="1" destOrd="0" presId="urn:microsoft.com/office/officeart/2008/layout/HorizontalMultiLevelHierarchy"/>
    <dgm:cxn modelId="{A8882831-132E-4E09-A11B-0AB42F1FC2A8}" type="presParOf" srcId="{684A1837-B300-4BB6-9696-E60B791AF23F}" destId="{B5DC98CE-A299-436E-8157-ACDD8850E8EF}" srcOrd="6" destOrd="0" presId="urn:microsoft.com/office/officeart/2008/layout/HorizontalMultiLevelHierarchy"/>
    <dgm:cxn modelId="{D023AE89-CAD2-4100-84C2-AE942558ECC5}" type="presParOf" srcId="{B5DC98CE-A299-436E-8157-ACDD8850E8EF}" destId="{3BF5270E-4489-4169-9EB8-C93B8F2E15BD}" srcOrd="0" destOrd="0" presId="urn:microsoft.com/office/officeart/2008/layout/HorizontalMultiLevelHierarchy"/>
    <dgm:cxn modelId="{8FCD85F4-EC90-490C-AB4D-63508E3D5F28}" type="presParOf" srcId="{684A1837-B300-4BB6-9696-E60B791AF23F}" destId="{1BE82FED-4DE8-454D-BFA6-EBE3B77DFEE1}" srcOrd="7" destOrd="0" presId="urn:microsoft.com/office/officeart/2008/layout/HorizontalMultiLevelHierarchy"/>
    <dgm:cxn modelId="{E81351FE-ABC3-4CCD-910C-F64E7108CF59}" type="presParOf" srcId="{1BE82FED-4DE8-454D-BFA6-EBE3B77DFEE1}" destId="{6FE6FABA-E36A-4244-8432-6E42BABEF76B}" srcOrd="0" destOrd="0" presId="urn:microsoft.com/office/officeart/2008/layout/HorizontalMultiLevelHierarchy"/>
    <dgm:cxn modelId="{FED190E2-8C24-45BD-B2D2-03489A450BAB}" type="presParOf" srcId="{1BE82FED-4DE8-454D-BFA6-EBE3B77DFEE1}" destId="{2A406C5B-23C1-45B8-8A96-A4A3D328E328}" srcOrd="1" destOrd="0" presId="urn:microsoft.com/office/officeart/2008/layout/HorizontalMultiLevelHierarchy"/>
    <dgm:cxn modelId="{88A3E85B-EE7D-413A-9108-E767B393CDB1}" type="presParOf" srcId="{684A1837-B300-4BB6-9696-E60B791AF23F}" destId="{7B7EAC8A-755B-4455-A8DB-5BADD84189A4}" srcOrd="8" destOrd="0" presId="urn:microsoft.com/office/officeart/2008/layout/HorizontalMultiLevelHierarchy"/>
    <dgm:cxn modelId="{7FFB22C2-3DAF-4882-921E-334FAF3D9B62}" type="presParOf" srcId="{7B7EAC8A-755B-4455-A8DB-5BADD84189A4}" destId="{090CE10C-3F2F-4468-BB2A-0E92B589F78E}" srcOrd="0" destOrd="0" presId="urn:microsoft.com/office/officeart/2008/layout/HorizontalMultiLevelHierarchy"/>
    <dgm:cxn modelId="{ED27CDEA-39B4-461F-A1AB-B3B7678BA83E}" type="presParOf" srcId="{684A1837-B300-4BB6-9696-E60B791AF23F}" destId="{240CC818-ADDE-46C2-A079-EA23123E0B1A}" srcOrd="9" destOrd="0" presId="urn:microsoft.com/office/officeart/2008/layout/HorizontalMultiLevelHierarchy"/>
    <dgm:cxn modelId="{CAF11EB7-6FE7-4C9B-87C1-B8312D96A1D6}" type="presParOf" srcId="{240CC818-ADDE-46C2-A079-EA23123E0B1A}" destId="{9880C562-17E6-41E1-AEBD-212CEE3746CD}" srcOrd="0" destOrd="0" presId="urn:microsoft.com/office/officeart/2008/layout/HorizontalMultiLevelHierarchy"/>
    <dgm:cxn modelId="{469FFD21-CF46-4BB1-9909-AEBD06E21FF8}" type="presParOf" srcId="{240CC818-ADDE-46C2-A079-EA23123E0B1A}" destId="{2487391A-9525-4B41-A8C0-DEA8192178C3}" srcOrd="1" destOrd="0" presId="urn:microsoft.com/office/officeart/2008/layout/HorizontalMultiLevelHierarchy"/>
    <dgm:cxn modelId="{1CD877C4-FF73-4582-82C1-52EBBDDF229D}" type="presParOf" srcId="{684A1837-B300-4BB6-9696-E60B791AF23F}" destId="{B32D52C1-837C-4988-919E-725C60CEFCEB}" srcOrd="10" destOrd="0" presId="urn:microsoft.com/office/officeart/2008/layout/HorizontalMultiLevelHierarchy"/>
    <dgm:cxn modelId="{FE0F15B1-DC2F-41A5-9BB0-D5B94564DA3E}" type="presParOf" srcId="{B32D52C1-837C-4988-919E-725C60CEFCEB}" destId="{772C56A3-1534-414D-9986-242F66FF1CE4}" srcOrd="0" destOrd="0" presId="urn:microsoft.com/office/officeart/2008/layout/HorizontalMultiLevelHierarchy"/>
    <dgm:cxn modelId="{77FD5D0C-E54A-4923-9174-9FEBA6900BF6}" type="presParOf" srcId="{684A1837-B300-4BB6-9696-E60B791AF23F}" destId="{C45CFC7D-ED50-4486-AA49-F2DF6A32B16D}" srcOrd="11" destOrd="0" presId="urn:microsoft.com/office/officeart/2008/layout/HorizontalMultiLevelHierarchy"/>
    <dgm:cxn modelId="{EFB425FF-982E-4282-B756-5DFFD554BD31}" type="presParOf" srcId="{C45CFC7D-ED50-4486-AA49-F2DF6A32B16D}" destId="{9836B5DE-D677-497F-802C-97611ED76745}" srcOrd="0" destOrd="0" presId="urn:microsoft.com/office/officeart/2008/layout/HorizontalMultiLevelHierarchy"/>
    <dgm:cxn modelId="{1A6DBEF5-B5B3-4E95-9C2F-425CB9ED8019}" type="presParOf" srcId="{C45CFC7D-ED50-4486-AA49-F2DF6A32B16D}" destId="{C9BECABD-E019-4BBA-B89A-6DB4F1658D6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2D52C1-837C-4988-919E-725C60CEFCEB}">
      <dsp:nvSpPr>
        <dsp:cNvPr id="0" name=""/>
        <dsp:cNvSpPr/>
      </dsp:nvSpPr>
      <dsp:spPr>
        <a:xfrm>
          <a:off x="1497457" y="2685160"/>
          <a:ext cx="669356" cy="19877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4678" y="0"/>
              </a:lnTo>
              <a:lnTo>
                <a:pt x="334678" y="1987714"/>
              </a:lnTo>
              <a:lnTo>
                <a:pt x="669356" y="1987714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>
            <a:latin typeface="+mn-lt"/>
          </a:endParaRPr>
        </a:p>
      </dsp:txBody>
      <dsp:txXfrm>
        <a:off x="1779701" y="3626582"/>
        <a:ext cx="104869" cy="104869"/>
      </dsp:txXfrm>
    </dsp:sp>
    <dsp:sp modelId="{7B7EAC8A-755B-4455-A8DB-5BADD84189A4}">
      <dsp:nvSpPr>
        <dsp:cNvPr id="0" name=""/>
        <dsp:cNvSpPr/>
      </dsp:nvSpPr>
      <dsp:spPr>
        <a:xfrm>
          <a:off x="1497457" y="2685160"/>
          <a:ext cx="669356" cy="11926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4678" y="0"/>
              </a:lnTo>
              <a:lnTo>
                <a:pt x="334678" y="1192628"/>
              </a:lnTo>
              <a:lnTo>
                <a:pt x="669356" y="119262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latin typeface="+mn-lt"/>
          </a:endParaRPr>
        </a:p>
      </dsp:txBody>
      <dsp:txXfrm>
        <a:off x="1797945" y="3247284"/>
        <a:ext cx="68381" cy="68381"/>
      </dsp:txXfrm>
    </dsp:sp>
    <dsp:sp modelId="{B5DC98CE-A299-436E-8157-ACDD8850E8EF}">
      <dsp:nvSpPr>
        <dsp:cNvPr id="0" name=""/>
        <dsp:cNvSpPr/>
      </dsp:nvSpPr>
      <dsp:spPr>
        <a:xfrm>
          <a:off x="1497457" y="2685160"/>
          <a:ext cx="682610" cy="356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1305" y="0"/>
              </a:lnTo>
              <a:lnTo>
                <a:pt x="341305" y="356289"/>
              </a:lnTo>
              <a:lnTo>
                <a:pt x="682610" y="356289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latin typeface="+mn-lt"/>
          </a:endParaRPr>
        </a:p>
      </dsp:txBody>
      <dsp:txXfrm>
        <a:off x="1819512" y="2844055"/>
        <a:ext cx="38499" cy="38499"/>
      </dsp:txXfrm>
    </dsp:sp>
    <dsp:sp modelId="{60B8A8CC-CDE5-42D9-A53F-82705CD2E4A3}">
      <dsp:nvSpPr>
        <dsp:cNvPr id="0" name=""/>
        <dsp:cNvSpPr/>
      </dsp:nvSpPr>
      <dsp:spPr>
        <a:xfrm>
          <a:off x="1497457" y="2246364"/>
          <a:ext cx="682610" cy="438796"/>
        </a:xfrm>
        <a:custGeom>
          <a:avLst/>
          <a:gdLst/>
          <a:ahLst/>
          <a:cxnLst/>
          <a:rect l="0" t="0" r="0" b="0"/>
          <a:pathLst>
            <a:path>
              <a:moveTo>
                <a:pt x="0" y="438796"/>
              </a:moveTo>
              <a:lnTo>
                <a:pt x="341305" y="438796"/>
              </a:lnTo>
              <a:lnTo>
                <a:pt x="341305" y="0"/>
              </a:lnTo>
              <a:lnTo>
                <a:pt x="682610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latin typeface="+mn-lt"/>
          </a:endParaRPr>
        </a:p>
      </dsp:txBody>
      <dsp:txXfrm>
        <a:off x="1818475" y="2445475"/>
        <a:ext cx="40573" cy="40573"/>
      </dsp:txXfrm>
    </dsp:sp>
    <dsp:sp modelId="{324736D9-7AD6-4244-AB24-3CE33456AB57}">
      <dsp:nvSpPr>
        <dsp:cNvPr id="0" name=""/>
        <dsp:cNvSpPr/>
      </dsp:nvSpPr>
      <dsp:spPr>
        <a:xfrm>
          <a:off x="1497457" y="1490664"/>
          <a:ext cx="682610" cy="1194495"/>
        </a:xfrm>
        <a:custGeom>
          <a:avLst/>
          <a:gdLst/>
          <a:ahLst/>
          <a:cxnLst/>
          <a:rect l="0" t="0" r="0" b="0"/>
          <a:pathLst>
            <a:path>
              <a:moveTo>
                <a:pt x="0" y="1194495"/>
              </a:moveTo>
              <a:lnTo>
                <a:pt x="341305" y="1194495"/>
              </a:lnTo>
              <a:lnTo>
                <a:pt x="341305" y="0"/>
              </a:lnTo>
              <a:lnTo>
                <a:pt x="682610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>
            <a:latin typeface="+mn-lt"/>
          </a:endParaRPr>
        </a:p>
      </dsp:txBody>
      <dsp:txXfrm>
        <a:off x="1804367" y="2053518"/>
        <a:ext cx="68789" cy="68789"/>
      </dsp:txXfrm>
    </dsp:sp>
    <dsp:sp modelId="{0424B48C-9F69-470E-8C8F-8D491D600544}">
      <dsp:nvSpPr>
        <dsp:cNvPr id="0" name=""/>
        <dsp:cNvSpPr/>
      </dsp:nvSpPr>
      <dsp:spPr>
        <a:xfrm>
          <a:off x="1497457" y="695579"/>
          <a:ext cx="682610" cy="1989581"/>
        </a:xfrm>
        <a:custGeom>
          <a:avLst/>
          <a:gdLst/>
          <a:ahLst/>
          <a:cxnLst/>
          <a:rect l="0" t="0" r="0" b="0"/>
          <a:pathLst>
            <a:path>
              <a:moveTo>
                <a:pt x="0" y="1989581"/>
              </a:moveTo>
              <a:lnTo>
                <a:pt x="341305" y="1989581"/>
              </a:lnTo>
              <a:lnTo>
                <a:pt x="341305" y="0"/>
              </a:lnTo>
              <a:lnTo>
                <a:pt x="682610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>
            <a:latin typeface="+mn-lt"/>
          </a:endParaRPr>
        </a:p>
      </dsp:txBody>
      <dsp:txXfrm>
        <a:off x="1786176" y="1637784"/>
        <a:ext cx="105171" cy="105171"/>
      </dsp:txXfrm>
    </dsp:sp>
    <dsp:sp modelId="{36DBC4A8-14D2-4EF7-B646-75CB4B3D1032}">
      <dsp:nvSpPr>
        <dsp:cNvPr id="0" name=""/>
        <dsp:cNvSpPr/>
      </dsp:nvSpPr>
      <dsp:spPr>
        <a:xfrm rot="16200000">
          <a:off x="-1441302" y="2245532"/>
          <a:ext cx="4998265" cy="87925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500" kern="1200" dirty="0">
              <a:latin typeface="+mn-lt"/>
            </a:rPr>
            <a:t>Patient Survey 22/23</a:t>
          </a:r>
        </a:p>
      </dsp:txBody>
      <dsp:txXfrm>
        <a:off x="-1441302" y="2245532"/>
        <a:ext cx="4998265" cy="879255"/>
      </dsp:txXfrm>
    </dsp:sp>
    <dsp:sp modelId="{67891D8E-EA9A-4648-A557-735E17E3D8AC}">
      <dsp:nvSpPr>
        <dsp:cNvPr id="0" name=""/>
        <dsp:cNvSpPr/>
      </dsp:nvSpPr>
      <dsp:spPr>
        <a:xfrm>
          <a:off x="2180067" y="425581"/>
          <a:ext cx="5400002" cy="5399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>
              <a:latin typeface="+mn-lt"/>
            </a:rPr>
            <a:t>Thirteenth Patient Survey</a:t>
          </a:r>
        </a:p>
      </dsp:txBody>
      <dsp:txXfrm>
        <a:off x="2180067" y="425581"/>
        <a:ext cx="5400002" cy="539995"/>
      </dsp:txXfrm>
    </dsp:sp>
    <dsp:sp modelId="{932EA2F8-75E1-429C-8D6C-F7F8AE28D3B9}">
      <dsp:nvSpPr>
        <dsp:cNvPr id="0" name=""/>
        <dsp:cNvSpPr/>
      </dsp:nvSpPr>
      <dsp:spPr>
        <a:xfrm>
          <a:off x="2180067" y="1220666"/>
          <a:ext cx="5400002" cy="5399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>
              <a:latin typeface="+mn-lt"/>
            </a:rPr>
            <a:t>Telephone/face-to-face approach</a:t>
          </a:r>
        </a:p>
      </dsp:txBody>
      <dsp:txXfrm>
        <a:off x="2180067" y="1220666"/>
        <a:ext cx="5400002" cy="539995"/>
      </dsp:txXfrm>
    </dsp:sp>
    <dsp:sp modelId="{07F14D23-E7B1-4D0B-9EED-576F45A34A3A}">
      <dsp:nvSpPr>
        <dsp:cNvPr id="0" name=""/>
        <dsp:cNvSpPr/>
      </dsp:nvSpPr>
      <dsp:spPr>
        <a:xfrm>
          <a:off x="2180067" y="1976366"/>
          <a:ext cx="5400002" cy="5399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>
              <a:latin typeface="+mn-lt"/>
            </a:rPr>
            <a:t>2420 patients interviewed</a:t>
          </a:r>
        </a:p>
      </dsp:txBody>
      <dsp:txXfrm>
        <a:off x="2180067" y="1976366"/>
        <a:ext cx="5400002" cy="539995"/>
      </dsp:txXfrm>
    </dsp:sp>
    <dsp:sp modelId="{6FE6FABA-E36A-4244-8432-6E42BABEF76B}">
      <dsp:nvSpPr>
        <dsp:cNvPr id="0" name=""/>
        <dsp:cNvSpPr/>
      </dsp:nvSpPr>
      <dsp:spPr>
        <a:xfrm>
          <a:off x="2180067" y="2771452"/>
          <a:ext cx="5400002" cy="5399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>
              <a:latin typeface="+mn-lt"/>
            </a:rPr>
            <a:t>April 2022 to May 2023</a:t>
          </a:r>
        </a:p>
      </dsp:txBody>
      <dsp:txXfrm>
        <a:off x="2180067" y="2771452"/>
        <a:ext cx="5400002" cy="539995"/>
      </dsp:txXfrm>
    </dsp:sp>
    <dsp:sp modelId="{9880C562-17E6-41E1-AEBD-212CEE3746CD}">
      <dsp:nvSpPr>
        <dsp:cNvPr id="0" name=""/>
        <dsp:cNvSpPr/>
      </dsp:nvSpPr>
      <dsp:spPr>
        <a:xfrm>
          <a:off x="2166814" y="3607791"/>
          <a:ext cx="5400002" cy="5399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>
              <a:latin typeface="+mn-lt"/>
            </a:rPr>
            <a:t>Consistent approach for comparability</a:t>
          </a:r>
        </a:p>
      </dsp:txBody>
      <dsp:txXfrm>
        <a:off x="2166814" y="3607791"/>
        <a:ext cx="5400002" cy="539995"/>
      </dsp:txXfrm>
    </dsp:sp>
    <dsp:sp modelId="{9836B5DE-D677-497F-802C-97611ED76745}">
      <dsp:nvSpPr>
        <dsp:cNvPr id="0" name=""/>
        <dsp:cNvSpPr/>
      </dsp:nvSpPr>
      <dsp:spPr>
        <a:xfrm>
          <a:off x="2166814" y="4402877"/>
          <a:ext cx="5400002" cy="5399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>
              <a:latin typeface="+mn-lt"/>
            </a:rPr>
            <a:t>Data analysis by service area</a:t>
          </a:r>
        </a:p>
      </dsp:txBody>
      <dsp:txXfrm>
        <a:off x="2166814" y="4402877"/>
        <a:ext cx="5400002" cy="5399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0.17268</cdr:x>
      <cdr:y>0.23992</cdr:y>
    </cdr:from>
    <cdr:to>
      <cdr:x>0.52438</cdr:x>
      <cdr:y>0.78335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615B16E-DB6E-4B30-9869-7FB9347E6FAB}"/>
            </a:ext>
          </a:extLst>
        </cdr:cNvPr>
        <cdr:cNvSpPr txBox="1"/>
      </cdr:nvSpPr>
      <cdr:spPr>
        <a:xfrm xmlns:a="http://schemas.openxmlformats.org/drawingml/2006/main">
          <a:off x="956553" y="1028048"/>
          <a:ext cx="1948238" cy="23285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7200" dirty="0">
              <a:solidFill>
                <a:schemeClr val="tx1">
                  <a:lumMod val="65000"/>
                  <a:lumOff val="35000"/>
                </a:schemeClr>
              </a:solidFill>
            </a:rPr>
            <a:t>92%</a:t>
          </a:r>
        </a:p>
        <a:p xmlns:a="http://schemas.openxmlformats.org/drawingml/2006/main">
          <a:pPr algn="ctr"/>
          <a:r>
            <a:rPr lang="en-GB" sz="1400" dirty="0">
              <a:solidFill>
                <a:schemeClr val="tx1">
                  <a:lumMod val="65000"/>
                  <a:lumOff val="35000"/>
                </a:schemeClr>
              </a:solidFill>
            </a:rPr>
            <a:t>NET Satisfied with overall experience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0.1353</cdr:x>
      <cdr:y>0.34474</cdr:y>
    </cdr:from>
    <cdr:to>
      <cdr:x>0.50863</cdr:x>
      <cdr:y>0.70487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BD7415EB-38F5-48FB-8F75-7AC1A6B226A9}"/>
            </a:ext>
          </a:extLst>
        </cdr:cNvPr>
        <cdr:cNvSpPr txBox="1"/>
      </cdr:nvSpPr>
      <cdr:spPr>
        <a:xfrm xmlns:a="http://schemas.openxmlformats.org/drawingml/2006/main">
          <a:off x="794745" y="1640012"/>
          <a:ext cx="2192998" cy="17132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7200" dirty="0">
              <a:solidFill>
                <a:schemeClr val="tx1">
                  <a:lumMod val="75000"/>
                  <a:lumOff val="25000"/>
                </a:schemeClr>
              </a:solidFill>
            </a:rPr>
            <a:t>93%</a:t>
          </a:r>
        </a:p>
        <a:p xmlns:a="http://schemas.openxmlformats.org/drawingml/2006/main">
          <a:pPr algn="ctr"/>
          <a:r>
            <a:rPr lang="en-GB" sz="1600" dirty="0">
              <a:solidFill>
                <a:schemeClr val="tx1">
                  <a:lumMod val="75000"/>
                  <a:lumOff val="25000"/>
                </a:schemeClr>
              </a:solidFill>
            </a:rPr>
            <a:t>NET Likely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0.17769</cdr:x>
      <cdr:y>0.28469</cdr:y>
    </cdr:from>
    <cdr:to>
      <cdr:x>0.48878</cdr:x>
      <cdr:y>0.76847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C26A079-A5D8-42EE-8C1C-FDF34175C4FF}"/>
            </a:ext>
          </a:extLst>
        </cdr:cNvPr>
        <cdr:cNvSpPr txBox="1"/>
      </cdr:nvSpPr>
      <cdr:spPr>
        <a:xfrm xmlns:a="http://schemas.openxmlformats.org/drawingml/2006/main">
          <a:off x="844916" y="958851"/>
          <a:ext cx="1479183" cy="16293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7200" dirty="0">
              <a:solidFill>
                <a:schemeClr val="tx1">
                  <a:lumMod val="65000"/>
                  <a:lumOff val="35000"/>
                </a:schemeClr>
              </a:solidFill>
            </a:rPr>
            <a:t>92%</a:t>
          </a:r>
        </a:p>
        <a:p xmlns:a="http://schemas.openxmlformats.org/drawingml/2006/main">
          <a:pPr algn="ctr"/>
          <a:r>
            <a:rPr lang="en-GB" sz="1400" dirty="0">
              <a:solidFill>
                <a:schemeClr val="tx1">
                  <a:lumMod val="65000"/>
                  <a:lumOff val="35000"/>
                </a:schemeClr>
              </a:solidFill>
            </a:rPr>
            <a:t>NET Satisfied with care and support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0.1938</cdr:x>
      <cdr:y>0.34393</cdr:y>
    </cdr:from>
    <cdr:to>
      <cdr:x>0.51842</cdr:x>
      <cdr:y>0.81348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EACD192-89E8-F047-B0E0-BC017AA8E5FA}"/>
            </a:ext>
          </a:extLst>
        </cdr:cNvPr>
        <cdr:cNvSpPr txBox="1"/>
      </cdr:nvSpPr>
      <cdr:spPr>
        <a:xfrm xmlns:a="http://schemas.openxmlformats.org/drawingml/2006/main">
          <a:off x="1130884" y="1490684"/>
          <a:ext cx="1894235" cy="20351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7200" dirty="0">
              <a:solidFill>
                <a:schemeClr val="tx1">
                  <a:lumMod val="65000"/>
                  <a:lumOff val="35000"/>
                </a:schemeClr>
              </a:solidFill>
            </a:rPr>
            <a:t>90%</a:t>
          </a:r>
        </a:p>
        <a:p xmlns:a="http://schemas.openxmlformats.org/drawingml/2006/main">
          <a:pPr algn="ctr"/>
          <a:r>
            <a:rPr lang="en-GB" sz="1400" dirty="0">
              <a:solidFill>
                <a:schemeClr val="tx1">
                  <a:lumMod val="65000"/>
                  <a:lumOff val="35000"/>
                </a:schemeClr>
              </a:solidFill>
            </a:rPr>
            <a:t>NET Satisfied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0.16447</cdr:x>
      <cdr:y>0.42638</cdr:y>
    </cdr:from>
    <cdr:to>
      <cdr:x>0.46522</cdr:x>
      <cdr:y>0.7176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72998CA7-0C4B-4577-8C2F-8D81CCED0C7F}"/>
            </a:ext>
          </a:extLst>
        </cdr:cNvPr>
        <cdr:cNvSpPr txBox="1"/>
      </cdr:nvSpPr>
      <cdr:spPr>
        <a:xfrm xmlns:a="http://schemas.openxmlformats.org/drawingml/2006/main">
          <a:off x="674449" y="1707083"/>
          <a:ext cx="1233324" cy="1165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4500" dirty="0">
              <a:solidFill>
                <a:schemeClr val="tx1">
                  <a:lumMod val="65000"/>
                  <a:lumOff val="35000"/>
                </a:schemeClr>
              </a:solidFill>
            </a:rPr>
            <a:t>85%</a:t>
          </a:r>
        </a:p>
        <a:p xmlns:a="http://schemas.openxmlformats.org/drawingml/2006/main">
          <a:pPr algn="ctr"/>
          <a:r>
            <a:rPr lang="en-GB" sz="1400" dirty="0">
              <a:solidFill>
                <a:schemeClr val="tx1">
                  <a:lumMod val="65000"/>
                  <a:lumOff val="35000"/>
                </a:schemeClr>
              </a:solidFill>
            </a:rPr>
            <a:t>NET Satisfied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C769B776-F8E8-439C-9183-3C08630F1589}" type="datetimeFigureOut">
              <a:rPr lang="en-GB" smtClean="0"/>
              <a:t>02/08/2023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31B4A373-F441-4CA5-8F7F-A15207F120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634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36532854-89B5-4037-B66C-D9B8C8C9AAB8}" type="datetimeFigureOut">
              <a:rPr lang="en-US" smtClean="0"/>
              <a:t>8/2/2023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54EE8094-4BBF-49F0-BB98-51F343BC1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89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8094-4BBF-49F0-BB98-51F343BC18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3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Patients were asked to provided three things that were good about the service</a:t>
            </a:r>
          </a:p>
          <a:p>
            <a:r>
              <a:rPr lang="en-US" dirty="0"/>
              <a:t>They were also asked to offer their thoughts on what could be improved.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8094-4BBF-49F0-BB98-51F343BC181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032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E8094-4BBF-49F0-BB98-51F343BC181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335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E8094-4BBF-49F0-BB98-51F343BC181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124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E8094-4BBF-49F0-BB98-51F343BC181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497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E8094-4BBF-49F0-BB98-51F343BC181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400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E8094-4BBF-49F0-BB98-51F343BC181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0693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E8094-4BBF-49F0-BB98-51F343BC181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746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E8094-4BBF-49F0-BB98-51F343BC181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497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E8094-4BBF-49F0-BB98-51F343BC181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50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60% Surveys conducted over the telephone using patient data provided by CHCP.	</a:t>
            </a:r>
          </a:p>
          <a:p>
            <a:r>
              <a:rPr lang="en-US" dirty="0"/>
              <a:t>40% conducted face to face with appropriate services in waiting rooms following appointments.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E8094-4BBF-49F0-BB98-51F343BC18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82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2420 surveys collected with patients across 12 service areas</a:t>
            </a:r>
          </a:p>
          <a:p>
            <a:r>
              <a:rPr lang="en-US" dirty="0"/>
              <a:t>Individual quotas collected for 64 services within each service areas</a:t>
            </a:r>
          </a:p>
          <a:p>
            <a:r>
              <a:rPr lang="en-US" dirty="0"/>
              <a:t>Quotas collected in accordance with footfall/usage</a:t>
            </a:r>
          </a:p>
          <a:p>
            <a:r>
              <a:rPr lang="en-US" dirty="0"/>
              <a:t>Carers and Evolve services too small for comparisons but included for context.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8094-4BBF-49F0-BB98-51F343BC18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52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Overall, more than 9 in every 10 say they are satisfied with their overall experience of using CHCP services.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This is a 1% point increase on last year and 5% points from 2020/21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Around two-thirds say they are very satisfied</a:t>
            </a:r>
          </a:p>
          <a:p>
            <a:r>
              <a:rPr lang="en-GB" dirty="0"/>
              <a:t>Looking at NET satisfaction amongst service areas, more than 9 in 10 people say they are satisfied across 9 of the 12 service areas. </a:t>
            </a:r>
          </a:p>
          <a:p>
            <a:r>
              <a:rPr lang="en-GB" dirty="0"/>
              <a:t>Lowest satisfaction scores amongst Primary care and Pain Management, however, 75% still satisfied. </a:t>
            </a:r>
          </a:p>
          <a:p>
            <a:r>
              <a:rPr lang="en-GB" dirty="0"/>
              <a:t>Primary care has increased by 2% points since last year / Pain management increased by 10% points</a:t>
            </a:r>
          </a:p>
          <a:p>
            <a:r>
              <a:rPr lang="en-GB" dirty="0"/>
              <a:t>Hull 92% net satisfied, East Riding 91% net satisfied – no difference</a:t>
            </a:r>
          </a:p>
          <a:p>
            <a:r>
              <a:rPr lang="en-GB" dirty="0"/>
              <a:t>Two comparisons can be made with National Surveys: </a:t>
            </a:r>
          </a:p>
          <a:p>
            <a:r>
              <a:rPr lang="en-GB" dirty="0"/>
              <a:t>National GP Survey 2023 (commissioned by NHS England January to April 2023) 71% satisfaction v 77% CHCP Primary Care</a:t>
            </a:r>
          </a:p>
          <a:p>
            <a:r>
              <a:rPr lang="en-GB" dirty="0"/>
              <a:t>Also record data for dental services nationally - </a:t>
            </a:r>
            <a:r>
              <a:rPr lang="en-US" dirty="0"/>
              <a:t>78% rated their NHS dental experience as positive compared to 96% satisfaction of CHCP dental services</a:t>
            </a:r>
          </a:p>
          <a:p>
            <a:r>
              <a:rPr lang="en-US" dirty="0"/>
              <a:t>Not a perfect comparison but a helpful indication of how strong results are compared to nationally.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E8094-4BBF-49F0-BB98-51F343BC18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32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NET Satisfaction amongst patients with the overall experience risen by 1% since last year.</a:t>
            </a:r>
          </a:p>
          <a:p>
            <a:endParaRPr lang="en-US" dirty="0"/>
          </a:p>
          <a:p>
            <a:r>
              <a:rPr lang="en-US" dirty="0"/>
              <a:t>Improvement since 2020/21 is consistent with a small increase this year.</a:t>
            </a:r>
          </a:p>
          <a:p>
            <a:endParaRPr lang="en-US" dirty="0"/>
          </a:p>
          <a:p>
            <a:r>
              <a:rPr lang="en-US" dirty="0"/>
              <a:t>Moving back towards pre-pandemic levels of satisfaction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8094-4BBF-49F0-BB98-51F343BC18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00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93% say they are likely to recommend CHCP services to friends and family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This is a 2% point increase on last year and 7% points from 2020/21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Three-tenths say they are extremely likely to recommend services</a:t>
            </a:r>
          </a:p>
          <a:p>
            <a:r>
              <a:rPr lang="en-GB" dirty="0"/>
              <a:t>Looking at NET scores, more than 9 in 10 people say they are likely to recommend CHCP across 10 of the 12 service areas. </a:t>
            </a:r>
          </a:p>
          <a:p>
            <a:r>
              <a:rPr lang="en-GB" dirty="0"/>
              <a:t>Again, lowest satisfaction scores amongst Primary care and Pain Management although a clear majority are likely to recommend. </a:t>
            </a:r>
          </a:p>
          <a:p>
            <a:r>
              <a:rPr lang="en-GB" dirty="0"/>
              <a:t>Primary care has increased by 3% points since last year / Pain management increased by 9% points</a:t>
            </a:r>
          </a:p>
          <a:p>
            <a:r>
              <a:rPr lang="en-GB" dirty="0"/>
              <a:t>Hull 93% net satisfied, East Riding 93% net satisfied – no difference</a:t>
            </a:r>
          </a:p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E8094-4BBF-49F0-BB98-51F343BC18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02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Steady increase since last year (+2% points)</a:t>
            </a:r>
          </a:p>
          <a:p>
            <a:r>
              <a:rPr lang="en-US" dirty="0"/>
              <a:t>Almost reaching 2018/19 rates of recommendation so going in the right direction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8094-4BBF-49F0-BB98-51F343BC181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698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92% say they are satisfied with the standard of care provided by CHCP services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This is the same percentage as last year and 4% points higher than in 2020/21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Almost three-quarters say they are very satisfied with the standard of care at CHCP</a:t>
            </a:r>
          </a:p>
          <a:p>
            <a:r>
              <a:rPr lang="en-GB" dirty="0"/>
              <a:t>Looking at NET scores, more than 9 in 10 people say they are likely to recommend CHCP across 8 of the 12 service areas. </a:t>
            </a:r>
          </a:p>
          <a:p>
            <a:r>
              <a:rPr lang="en-GB" dirty="0"/>
              <a:t>Again, lowest satisfaction scores amongst Primary care and Pain Management although a clear majority are likely to recommend. </a:t>
            </a:r>
          </a:p>
          <a:p>
            <a:r>
              <a:rPr lang="en-GB" dirty="0"/>
              <a:t>Primary care has increased by 4% points since last year / Pain management increased by 6% points</a:t>
            </a:r>
          </a:p>
          <a:p>
            <a:r>
              <a:rPr lang="en-GB" dirty="0"/>
              <a:t>Hull 93% net satisfied, East Riding 91% net satisfied – no difference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E8094-4BBF-49F0-BB98-51F343BC181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31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NET percentage of 92% remained consistent from 2021/22 but has maintained significant improvements since 2020/21.</a:t>
            </a:r>
          </a:p>
          <a:p>
            <a:r>
              <a:rPr lang="en-GB" dirty="0"/>
              <a:t>All three scores are really strong and should be considered really positive </a:t>
            </a:r>
          </a:p>
          <a:p>
            <a:r>
              <a:rPr lang="en-GB" dirty="0"/>
              <a:t>Overall satisfaction 92%</a:t>
            </a:r>
          </a:p>
          <a:p>
            <a:r>
              <a:rPr lang="en-GB" dirty="0"/>
              <a:t>Likelihood of recommending to friends/family 93%</a:t>
            </a:r>
          </a:p>
          <a:p>
            <a:r>
              <a:rPr lang="en-GB" dirty="0"/>
              <a:t>Satisfaction with care 92%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E8094-4BBF-49F0-BB98-51F343BC181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89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B921-F704-45A5-92AD-BFBF7BA60665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8BEF-FAAD-44AB-8E82-E2247398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614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9985-7784-453D-95E4-5848D5F7822A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8BEF-FAAD-44AB-8E82-E2247398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4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933CB-DE13-4306-B43A-1EA1F3E1584A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8BEF-FAAD-44AB-8E82-E2247398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9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ChangeArrowheads="1"/>
          </p:cNvSpPr>
          <p:nvPr userDrawn="1"/>
        </p:nvSpPr>
        <p:spPr bwMode="auto">
          <a:xfrm>
            <a:off x="0" y="6278880"/>
            <a:ext cx="12192000" cy="579120"/>
          </a:xfrm>
          <a:prstGeom prst="rect">
            <a:avLst/>
          </a:prstGeom>
          <a:solidFill>
            <a:srgbClr val="DFEBF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44299" y="6413498"/>
            <a:ext cx="519793" cy="3651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fld id="{C6948BEF-FAAD-44AB-8E82-E2247398DE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AutoShape 3"/>
          <p:cNvSpPr>
            <a:spLocks noChangeArrowheads="1"/>
          </p:cNvSpPr>
          <p:nvPr userDrawn="1"/>
        </p:nvSpPr>
        <p:spPr bwMode="auto">
          <a:xfrm rot="9784130">
            <a:off x="9830624" y="6082081"/>
            <a:ext cx="703616" cy="631308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473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8ABF-3E9C-4CDE-B5C8-E03103AE3B69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8BEF-FAAD-44AB-8E82-E2247398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535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DA9B9-FCB2-434D-A318-0342EBCE5FA6}" type="datetime1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8BEF-FAAD-44AB-8E82-E2247398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18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61F50-8756-46E1-AA6A-0EC9FDFD9995}" type="datetime1">
              <a:rPr lang="en-US" smtClean="0"/>
              <a:t>8/2/2023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8BEF-FAAD-44AB-8E82-E2247398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25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EC6D0-898A-4F01-81A2-A2BD981737EF}" type="datetime1">
              <a:rPr lang="en-US" smtClean="0"/>
              <a:t>8/2/2023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8BEF-FAAD-44AB-8E82-E2247398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37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32C94-02DB-4FDA-BB79-02282B63D55A}" type="datetime1">
              <a:rPr lang="en-US" smtClean="0"/>
              <a:t>8/2/2023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8BEF-FAAD-44AB-8E82-E2247398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0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79B2-D630-4ACA-B996-F1A86CC6AB7E}" type="datetime1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8BEF-FAAD-44AB-8E82-E2247398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815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96629-3E0B-4A60-A44E-4A4B9956AD14}" type="datetime1">
              <a:rPr lang="en-US" smtClean="0"/>
              <a:t>8/2/2023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48BEF-FAAD-44AB-8E82-E2247398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7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825D0-337C-40DE-A996-C70AEFBE286B}" type="datetime1">
              <a:rPr lang="en-US" smtClean="0"/>
              <a:t>8/2/2023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48BEF-FAAD-44AB-8E82-E2247398DE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77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5.xml"/><Relationship Id="rId4" Type="http://schemas.openxmlformats.org/officeDocument/2006/relationships/chart" Target="../charts/char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woman in white button up shirt and blue stethoscope">
            <a:extLst>
              <a:ext uri="{FF2B5EF4-FFF2-40B4-BE49-F238E27FC236}">
                <a16:creationId xmlns:a16="http://schemas.microsoft.com/office/drawing/2014/main" id="{6A27AFAD-C45F-5B2A-0792-907E76D6BB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93" r="25478"/>
          <a:stretch/>
        </p:blipFill>
        <p:spPr bwMode="auto">
          <a:xfrm>
            <a:off x="7885655" y="0"/>
            <a:ext cx="430634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514FFA1-2CC1-4110-8919-3DB3DEF9869B}"/>
              </a:ext>
            </a:extLst>
          </p:cNvPr>
          <p:cNvGrpSpPr/>
          <p:nvPr/>
        </p:nvGrpSpPr>
        <p:grpSpPr>
          <a:xfrm>
            <a:off x="419449" y="318781"/>
            <a:ext cx="8061820" cy="5868726"/>
            <a:chOff x="713064" y="520117"/>
            <a:chExt cx="8061820" cy="5868726"/>
          </a:xfrm>
          <a:solidFill>
            <a:srgbClr val="12A19A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998A699-5876-49AE-B644-2EDA8E034280}"/>
                </a:ext>
              </a:extLst>
            </p:cNvPr>
            <p:cNvSpPr/>
            <p:nvPr/>
          </p:nvSpPr>
          <p:spPr>
            <a:xfrm>
              <a:off x="713064" y="520117"/>
              <a:ext cx="8061820" cy="4915949"/>
            </a:xfrm>
            <a:prstGeom prst="rect">
              <a:avLst/>
            </a:prstGeom>
            <a:solidFill>
              <a:srgbClr val="1BBA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44C3D196-120E-42D7-8486-17888FF2D901}"/>
                </a:ext>
              </a:extLst>
            </p:cNvPr>
            <p:cNvSpPr/>
            <p:nvPr/>
          </p:nvSpPr>
          <p:spPr>
            <a:xfrm rot="16200000">
              <a:off x="6660861" y="4870434"/>
              <a:ext cx="1905554" cy="1131263"/>
            </a:xfrm>
            <a:prstGeom prst="triangle">
              <a:avLst/>
            </a:prstGeom>
            <a:solidFill>
              <a:srgbClr val="1BBA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06CD943-885A-46D6-B2FF-E85ABE3FD426}"/>
              </a:ext>
            </a:extLst>
          </p:cNvPr>
          <p:cNvSpPr txBox="1"/>
          <p:nvPr/>
        </p:nvSpPr>
        <p:spPr>
          <a:xfrm>
            <a:off x="469962" y="361386"/>
            <a:ext cx="753068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  <a:latin typeface="+mj-lt"/>
              </a:rPr>
              <a:t>Patient Survey 2022/2023 </a:t>
            </a:r>
          </a:p>
          <a:p>
            <a:r>
              <a:rPr lang="en-GB" sz="3600" dirty="0">
                <a:solidFill>
                  <a:schemeClr val="bg1"/>
                </a:solidFill>
                <a:latin typeface="+mj-lt"/>
              </a:rPr>
              <a:t>Presentation</a:t>
            </a:r>
            <a:endParaRPr lang="en-US" sz="36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49EA83C-D3BD-ADA3-8004-18DA83F0CE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570" y="5351129"/>
            <a:ext cx="3020273" cy="71437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306BE02-1178-C636-3240-E09A5039E4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985" y="5400011"/>
            <a:ext cx="1534132" cy="616612"/>
          </a:xfrm>
          <a:prstGeom prst="rect">
            <a:avLst/>
          </a:prstGeom>
        </p:spPr>
      </p:pic>
      <p:pic>
        <p:nvPicPr>
          <p:cNvPr id="7" name="Picture 6" descr="City Health Care Partnership">
            <a:extLst>
              <a:ext uri="{FF2B5EF4-FFF2-40B4-BE49-F238E27FC236}">
                <a16:creationId xmlns:a16="http://schemas.microsoft.com/office/drawing/2014/main" id="{E4692C7B-BC53-1821-19CE-606502F487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052" y="5351130"/>
            <a:ext cx="16954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724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725D583-7D15-DC58-E40E-4748D8630B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4021482"/>
              </p:ext>
            </p:extLst>
          </p:nvPr>
        </p:nvGraphicFramePr>
        <p:xfrm>
          <a:off x="1729048" y="1330037"/>
          <a:ext cx="8512232" cy="4538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90AC87C0-B010-BFA9-A512-4F7ABC9878A9}"/>
              </a:ext>
            </a:extLst>
          </p:cNvPr>
          <p:cNvSpPr txBox="1">
            <a:spLocks/>
          </p:cNvSpPr>
          <p:nvPr/>
        </p:nvSpPr>
        <p:spPr>
          <a:xfrm>
            <a:off x="198108" y="229714"/>
            <a:ext cx="11545274" cy="1083697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Standard of care consistent with previous year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5DD18A-779B-087E-1ADB-13D4BA916C5B}"/>
              </a:ext>
            </a:extLst>
          </p:cNvPr>
          <p:cNvSpPr txBox="1"/>
          <p:nvPr/>
        </p:nvSpPr>
        <p:spPr>
          <a:xfrm>
            <a:off x="213062" y="6412642"/>
            <a:ext cx="96056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2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Q18a. Overall how satisfied were you with the standard of care and support you have received?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308142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9026ACF-4D6F-4CCC-2481-F441C856C4D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11375" y="158750"/>
            <a:ext cx="11780626" cy="1049338"/>
          </a:xfrm>
          <a:noFill/>
        </p:spPr>
        <p:txBody>
          <a:bodyPr>
            <a:noAutofit/>
          </a:bodyPr>
          <a:lstStyle/>
          <a:p>
            <a:r>
              <a:rPr lang="en-GB" sz="4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Positives / improvements</a:t>
            </a:r>
          </a:p>
        </p:txBody>
      </p:sp>
      <p:pic>
        <p:nvPicPr>
          <p:cNvPr id="3" name="Graphic 2" descr="Badge Follow with solid fill">
            <a:extLst>
              <a:ext uri="{FF2B5EF4-FFF2-40B4-BE49-F238E27FC236}">
                <a16:creationId xmlns:a16="http://schemas.microsoft.com/office/drawing/2014/main" id="{9997FF3B-F70A-9ED0-E775-D2C90FAC7E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1374" y="4100238"/>
            <a:ext cx="1800000" cy="1800000"/>
          </a:xfrm>
          <a:prstGeom prst="rect">
            <a:avLst/>
          </a:prstGeom>
        </p:spPr>
      </p:pic>
      <p:pic>
        <p:nvPicPr>
          <p:cNvPr id="7" name="Graphic 6" descr="Badge Unfollow with solid fill">
            <a:extLst>
              <a:ext uri="{FF2B5EF4-FFF2-40B4-BE49-F238E27FC236}">
                <a16:creationId xmlns:a16="http://schemas.microsoft.com/office/drawing/2014/main" id="{E4C11FB7-DBF5-1C0D-22A2-9CBC94BDDD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719256" y="1266009"/>
            <a:ext cx="1800000" cy="1800000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C81F6D37-41C4-A5B2-D1DA-788D503E26BC}"/>
              </a:ext>
            </a:extLst>
          </p:cNvPr>
          <p:cNvGrpSpPr/>
          <p:nvPr/>
        </p:nvGrpSpPr>
        <p:grpSpPr>
          <a:xfrm>
            <a:off x="475182" y="4348125"/>
            <a:ext cx="11241637" cy="1981828"/>
            <a:chOff x="446447" y="4373986"/>
            <a:chExt cx="11241637" cy="1981828"/>
          </a:xfrm>
          <a:solidFill>
            <a:srgbClr val="FFC000"/>
          </a:solidFill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2A69D8-EDBF-3ED1-0160-2344B77A09FA}"/>
                </a:ext>
              </a:extLst>
            </p:cNvPr>
            <p:cNvSpPr/>
            <p:nvPr/>
          </p:nvSpPr>
          <p:spPr>
            <a:xfrm rot="20578698">
              <a:off x="446447" y="4373986"/>
              <a:ext cx="11241637" cy="19027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8662D5C-E3DA-2710-AAD2-53D367CD9A3C}"/>
                </a:ext>
              </a:extLst>
            </p:cNvPr>
            <p:cNvSpPr/>
            <p:nvPr/>
          </p:nvSpPr>
          <p:spPr>
            <a:xfrm>
              <a:off x="5203665" y="4628614"/>
              <a:ext cx="1727200" cy="17272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C3B818F8-39D0-3B8C-23DD-31C581019744}"/>
              </a:ext>
            </a:extLst>
          </p:cNvPr>
          <p:cNvSpPr txBox="1"/>
          <p:nvPr/>
        </p:nvSpPr>
        <p:spPr>
          <a:xfrm>
            <a:off x="411374" y="1429615"/>
            <a:ext cx="48902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B050"/>
                </a:solidFill>
              </a:rPr>
              <a:t>Knowledge and competence of staff</a:t>
            </a:r>
          </a:p>
          <a:p>
            <a:r>
              <a:rPr lang="en-GB" sz="2000" dirty="0">
                <a:solidFill>
                  <a:srgbClr val="00B050"/>
                </a:solidFill>
              </a:rPr>
              <a:t>Friendly and polite staff</a:t>
            </a:r>
          </a:p>
          <a:p>
            <a:r>
              <a:rPr lang="en-GB" sz="2000" dirty="0">
                <a:solidFill>
                  <a:srgbClr val="00B050"/>
                </a:solidFill>
              </a:rPr>
              <a:t>Prompt and efficient service</a:t>
            </a:r>
          </a:p>
          <a:p>
            <a:r>
              <a:rPr lang="en-GB" sz="2000" dirty="0">
                <a:solidFill>
                  <a:srgbClr val="00B050"/>
                </a:solidFill>
              </a:rPr>
              <a:t>Effective communication</a:t>
            </a:r>
          </a:p>
          <a:p>
            <a:r>
              <a:rPr lang="en-GB" sz="2000" dirty="0">
                <a:solidFill>
                  <a:srgbClr val="00B050"/>
                </a:solidFill>
              </a:rPr>
              <a:t>Personal and caring approach</a:t>
            </a:r>
          </a:p>
          <a:p>
            <a:r>
              <a:rPr lang="en-GB" sz="2000" dirty="0">
                <a:solidFill>
                  <a:srgbClr val="00B050"/>
                </a:solidFill>
              </a:rPr>
              <a:t>Accessibility</a:t>
            </a:r>
          </a:p>
          <a:p>
            <a:r>
              <a:rPr lang="en-GB" sz="2000" dirty="0">
                <a:solidFill>
                  <a:srgbClr val="00B050"/>
                </a:solidFill>
              </a:rPr>
              <a:t>Positive outcomes</a:t>
            </a:r>
          </a:p>
          <a:p>
            <a:r>
              <a:rPr lang="en-GB" sz="2000" dirty="0">
                <a:solidFill>
                  <a:srgbClr val="00B050"/>
                </a:solidFill>
              </a:rPr>
              <a:t>Comprehensive treatment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D8453E-719E-F979-35B6-4949116048A7}"/>
              </a:ext>
            </a:extLst>
          </p:cNvPr>
          <p:cNvSpPr txBox="1"/>
          <p:nvPr/>
        </p:nvSpPr>
        <p:spPr>
          <a:xfrm>
            <a:off x="8276419" y="3913736"/>
            <a:ext cx="34084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solidFill>
                  <a:srgbClr val="FF0000"/>
                </a:solidFill>
              </a:rPr>
              <a:t>Reduce waiting times</a:t>
            </a:r>
          </a:p>
          <a:p>
            <a:pPr algn="r"/>
            <a:r>
              <a:rPr lang="en-GB" sz="2000" dirty="0">
                <a:solidFill>
                  <a:srgbClr val="FF0000"/>
                </a:solidFill>
              </a:rPr>
              <a:t>Access to appointments</a:t>
            </a:r>
          </a:p>
          <a:p>
            <a:pPr algn="r"/>
            <a:r>
              <a:rPr lang="en-GB" sz="2000" dirty="0">
                <a:solidFill>
                  <a:srgbClr val="FF0000"/>
                </a:solidFill>
              </a:rPr>
              <a:t>Improved communication</a:t>
            </a:r>
          </a:p>
          <a:p>
            <a:pPr algn="r"/>
            <a:r>
              <a:rPr lang="en-GB" sz="2000" dirty="0">
                <a:solidFill>
                  <a:srgbClr val="FF0000"/>
                </a:solidFill>
              </a:rPr>
              <a:t>Consistency of healthcare staff</a:t>
            </a:r>
          </a:p>
          <a:p>
            <a:pPr algn="r"/>
            <a:r>
              <a:rPr lang="en-GB" sz="2000" dirty="0">
                <a:solidFill>
                  <a:srgbClr val="FF0000"/>
                </a:solidFill>
              </a:rPr>
              <a:t>Improved reception staff</a:t>
            </a:r>
          </a:p>
          <a:p>
            <a:pPr algn="r"/>
            <a:r>
              <a:rPr lang="en-GB" sz="2000" dirty="0">
                <a:solidFill>
                  <a:srgbClr val="FF0000"/>
                </a:solidFill>
              </a:rPr>
              <a:t>More doctors</a:t>
            </a:r>
          </a:p>
          <a:p>
            <a:pPr algn="r"/>
            <a:r>
              <a:rPr lang="en-GB" sz="2000" dirty="0">
                <a:solidFill>
                  <a:srgbClr val="FF0000"/>
                </a:solidFill>
              </a:rPr>
              <a:t>Better technology</a:t>
            </a:r>
          </a:p>
        </p:txBody>
      </p:sp>
    </p:spTree>
    <p:extLst>
      <p:ext uri="{BB962C8B-B14F-4D97-AF65-F5344CB8AC3E}">
        <p14:creationId xmlns:p14="http://schemas.microsoft.com/office/powerpoint/2010/main" val="34919590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woman in white button up shirt and blue stethoscope">
            <a:extLst>
              <a:ext uri="{FF2B5EF4-FFF2-40B4-BE49-F238E27FC236}">
                <a16:creationId xmlns:a16="http://schemas.microsoft.com/office/drawing/2014/main" id="{87295DE5-16D0-B665-A1C5-029A4B0981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93" r="25478"/>
          <a:stretch/>
        </p:blipFill>
        <p:spPr bwMode="auto">
          <a:xfrm>
            <a:off x="7885655" y="0"/>
            <a:ext cx="430634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514FFA1-2CC1-4110-8919-3DB3DEF9869B}"/>
              </a:ext>
            </a:extLst>
          </p:cNvPr>
          <p:cNvGrpSpPr/>
          <p:nvPr/>
        </p:nvGrpSpPr>
        <p:grpSpPr>
          <a:xfrm>
            <a:off x="419449" y="259788"/>
            <a:ext cx="8061820" cy="5868726"/>
            <a:chOff x="713064" y="520117"/>
            <a:chExt cx="8061820" cy="5868726"/>
          </a:xfrm>
          <a:solidFill>
            <a:srgbClr val="12A19A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998A699-5876-49AE-B644-2EDA8E034280}"/>
                </a:ext>
              </a:extLst>
            </p:cNvPr>
            <p:cNvSpPr/>
            <p:nvPr/>
          </p:nvSpPr>
          <p:spPr>
            <a:xfrm>
              <a:off x="713064" y="520117"/>
              <a:ext cx="8061820" cy="4915949"/>
            </a:xfrm>
            <a:prstGeom prst="rect">
              <a:avLst/>
            </a:prstGeom>
            <a:solidFill>
              <a:srgbClr val="1BBA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44C3D196-120E-42D7-8486-17888FF2D901}"/>
                </a:ext>
              </a:extLst>
            </p:cNvPr>
            <p:cNvSpPr/>
            <p:nvPr/>
          </p:nvSpPr>
          <p:spPr>
            <a:xfrm rot="16200000">
              <a:off x="6660861" y="4870434"/>
              <a:ext cx="1905554" cy="1131263"/>
            </a:xfrm>
            <a:prstGeom prst="triangle">
              <a:avLst/>
            </a:prstGeom>
            <a:solidFill>
              <a:srgbClr val="1BBA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06CD943-885A-46D6-B2FF-E85ABE3FD426}"/>
              </a:ext>
            </a:extLst>
          </p:cNvPr>
          <p:cNvSpPr txBox="1"/>
          <p:nvPr/>
        </p:nvSpPr>
        <p:spPr>
          <a:xfrm>
            <a:off x="419449" y="4508148"/>
            <a:ext cx="753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  <a:latin typeface="+mj-lt"/>
              </a:rPr>
              <a:t>Other Findings</a:t>
            </a:r>
          </a:p>
        </p:txBody>
      </p:sp>
    </p:spTree>
    <p:extLst>
      <p:ext uri="{BB962C8B-B14F-4D97-AF65-F5344CB8AC3E}">
        <p14:creationId xmlns:p14="http://schemas.microsoft.com/office/powerpoint/2010/main" val="2559731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9100" y="164850"/>
            <a:ext cx="11545274" cy="1325563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Overall, 9 in every 10 say they are satisfied with initial contact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3064" y="6418555"/>
            <a:ext cx="96056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Q3a How satisfied were you with the initial contact with the service?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8F6AF1D3-3B1B-4CD2-97A7-857A4D7B10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9643503"/>
              </p:ext>
            </p:extLst>
          </p:nvPr>
        </p:nvGraphicFramePr>
        <p:xfrm>
          <a:off x="213064" y="1363287"/>
          <a:ext cx="5835238" cy="4636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3D3F6EC-23B0-4D50-B8E4-4C0464D45A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8014899"/>
              </p:ext>
            </p:extLst>
          </p:nvPr>
        </p:nvGraphicFramePr>
        <p:xfrm>
          <a:off x="6143700" y="1363286"/>
          <a:ext cx="5789200" cy="4904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4879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9100" y="164850"/>
            <a:ext cx="11545274" cy="1325563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Around a third of patients contacted services via telephone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3064" y="6356409"/>
            <a:ext cx="9605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Q4. Have you contacted the service by telephone in the past 12 months?</a:t>
            </a:r>
          </a:p>
          <a:p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Q4b~Q4g. How satisfied were you with the following aspects of your initial contact by telephone?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50EDBD97-7706-4B3F-8976-FF9836965F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3246806"/>
              </p:ext>
            </p:extLst>
          </p:nvPr>
        </p:nvGraphicFramePr>
        <p:xfrm>
          <a:off x="190674" y="1490413"/>
          <a:ext cx="5212599" cy="4516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0A6F3B7-0122-4CAE-8CCE-79CE1B973A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698919"/>
              </p:ext>
            </p:extLst>
          </p:nvPr>
        </p:nvGraphicFramePr>
        <p:xfrm>
          <a:off x="5602778" y="1503679"/>
          <a:ext cx="6160469" cy="4516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66419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9100" y="164850"/>
            <a:ext cx="11545274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High levels of satisfaction with location, date and time. A fifth of appointments cancelled or changed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3064" y="6356409"/>
            <a:ext cx="9605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Q5a~d How satisfied were you with the following... ?</a:t>
            </a:r>
          </a:p>
          <a:p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Q5e Have any of your appointments been cancelled or changed to a later date in the last 12 months?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8AA3A85-744A-46E3-8609-127446A5D5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41715"/>
              </p:ext>
            </p:extLst>
          </p:nvPr>
        </p:nvGraphicFramePr>
        <p:xfrm>
          <a:off x="306707" y="1722418"/>
          <a:ext cx="5634124" cy="4422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CE53591C-50BC-4C16-B744-6C2209B5FD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20554040"/>
              </p:ext>
            </p:extLst>
          </p:nvPr>
        </p:nvGraphicFramePr>
        <p:xfrm>
          <a:off x="6251171" y="1672150"/>
          <a:ext cx="5940829" cy="4422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21517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9100" y="164850"/>
            <a:ext cx="11545274" cy="1325563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Majority of patients continue to be satisfied with health professionals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3062" y="6432761"/>
            <a:ext cx="10028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Q8a~h Thinking about the health professional that you saw. How satisfied or dissatisfied were you with the following?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BD19FA0-98AE-49CB-A2E3-8CD14CC4C08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8759497"/>
              </p:ext>
            </p:extLst>
          </p:nvPr>
        </p:nvGraphicFramePr>
        <p:xfrm>
          <a:off x="395708" y="1490413"/>
          <a:ext cx="11272058" cy="4726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433388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9100" y="164850"/>
            <a:ext cx="11545274" cy="1325563"/>
          </a:xfrm>
          <a:noFill/>
        </p:spPr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High levels of satisfaction with communication from healthcare professionals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9100" y="6385373"/>
            <a:ext cx="96056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Q10a~f. Thinking about the health professional that you saw. How satisfied or dissatisfied were you with the following?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1963BA2-A9A5-4300-BD88-E74E6F3791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1032353"/>
              </p:ext>
            </p:extLst>
          </p:nvPr>
        </p:nvGraphicFramePr>
        <p:xfrm>
          <a:off x="800792" y="1690250"/>
          <a:ext cx="10856422" cy="4655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3502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9100" y="164850"/>
            <a:ext cx="11545274" cy="1325563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More than 8 in every 10 say care encouraged independence and quality of life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3062" y="6344327"/>
            <a:ext cx="11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2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Q12a. </a:t>
            </a:r>
            <a:r>
              <a:rPr lang="en-GB" sz="1400" dirty="0"/>
              <a:t>Has the care that you received supported or encouraged you to manage your condition more independently in your day to day life?</a:t>
            </a:r>
          </a:p>
          <a:p>
            <a:pPr>
              <a:defRPr sz="12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GB" sz="1400" dirty="0"/>
              <a:t>Q12b. Has the care that you received helped to improve your quality of life?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5F3A525-0464-4BCE-825E-D4DF1C91D1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4779244"/>
              </p:ext>
            </p:extLst>
          </p:nvPr>
        </p:nvGraphicFramePr>
        <p:xfrm>
          <a:off x="637482" y="1629295"/>
          <a:ext cx="5114580" cy="4372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3885220-CB6D-4A19-973B-C4175C387E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6710075"/>
              </p:ext>
            </p:extLst>
          </p:nvPr>
        </p:nvGraphicFramePr>
        <p:xfrm>
          <a:off x="6439938" y="1629295"/>
          <a:ext cx="4832119" cy="4372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318670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9100" y="164850"/>
            <a:ext cx="11545274" cy="1325563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Almost 9 in every 10 say they received the care that was agreed in their care plan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3062" y="6336000"/>
            <a:ext cx="96056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2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Q12c. If you received a personal care plan, did you get the care that was agreed?</a:t>
            </a:r>
          </a:p>
          <a:p>
            <a:pPr>
              <a:defRPr sz="12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GB" sz="1400" dirty="0"/>
              <a:t>Q13a-b. Do you agree or disagree with the following statements?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6B6FEDD-ADB3-4B2F-A444-57BD9F4C96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8863790"/>
              </p:ext>
            </p:extLst>
          </p:nvPr>
        </p:nvGraphicFramePr>
        <p:xfrm>
          <a:off x="472456" y="1490413"/>
          <a:ext cx="5213449" cy="4151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E5DC823-3620-4948-AF49-5CE7BF6411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2797168"/>
              </p:ext>
            </p:extLst>
          </p:nvPr>
        </p:nvGraphicFramePr>
        <p:xfrm>
          <a:off x="5899261" y="1499185"/>
          <a:ext cx="6037815" cy="4519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9270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871175257"/>
              </p:ext>
            </p:extLst>
          </p:nvPr>
        </p:nvGraphicFramePr>
        <p:xfrm>
          <a:off x="2003490" y="1030779"/>
          <a:ext cx="8185019" cy="5370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22720C85-3001-F141-A6D5-14C8A0867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100" y="164851"/>
            <a:ext cx="11545274" cy="865928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Introduction and methodology</a:t>
            </a:r>
          </a:p>
        </p:txBody>
      </p:sp>
    </p:spTree>
    <p:extLst>
      <p:ext uri="{BB962C8B-B14F-4D97-AF65-F5344CB8AC3E}">
        <p14:creationId xmlns:p14="http://schemas.microsoft.com/office/powerpoint/2010/main" val="755477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23363" y="306893"/>
            <a:ext cx="11545274" cy="1325563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Three-quarters satisfied with opportunities to give feedback or make a complaint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9507" y="6115122"/>
            <a:ext cx="105106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2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GB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Q15</a:t>
            </a: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Are you confident that information about you is kept securely, up-to-date and is only accessed by people directly involved in your care?</a:t>
            </a:r>
          </a:p>
          <a:p>
            <a:pPr>
              <a:defRPr sz="12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GB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Q16</a:t>
            </a: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How satisfied are you with the opportunities to give feedback about the service or make a complaint?</a:t>
            </a:r>
          </a:p>
          <a:p>
            <a:pPr>
              <a:defRPr sz="12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GB" sz="1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Q17</a:t>
            </a: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If you were not happy with the service you received or had concerns, would you raise them?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FE207A3-A7DE-4543-B489-46DEBBE727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2167832"/>
              </p:ext>
            </p:extLst>
          </p:nvPr>
        </p:nvGraphicFramePr>
        <p:xfrm>
          <a:off x="0" y="2129644"/>
          <a:ext cx="3925933" cy="40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B1240C1-8D5F-4B38-B9C7-4B9B130AB1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8750081"/>
              </p:ext>
            </p:extLst>
          </p:nvPr>
        </p:nvGraphicFramePr>
        <p:xfrm>
          <a:off x="3925932" y="2114604"/>
          <a:ext cx="4100831" cy="400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493030F-A693-4BD7-AD7B-BD4DDB5F2F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18547168"/>
              </p:ext>
            </p:extLst>
          </p:nvPr>
        </p:nvGraphicFramePr>
        <p:xfrm>
          <a:off x="8194617" y="2129644"/>
          <a:ext cx="3925934" cy="3988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9431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4957B235-E348-4492-A544-CD20D4604F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570" y="5351129"/>
            <a:ext cx="3020273" cy="714376"/>
          </a:xfrm>
          <a:prstGeom prst="rect">
            <a:avLst/>
          </a:prstGeom>
        </p:spPr>
      </p:pic>
      <p:pic>
        <p:nvPicPr>
          <p:cNvPr id="1028" name="Picture 4" descr="woman in white button up shirt and blue stethoscope">
            <a:extLst>
              <a:ext uri="{FF2B5EF4-FFF2-40B4-BE49-F238E27FC236}">
                <a16:creationId xmlns:a16="http://schemas.microsoft.com/office/drawing/2014/main" id="{6A27AFAD-C45F-5B2A-0792-907E76D6BB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93" r="25478"/>
          <a:stretch/>
        </p:blipFill>
        <p:spPr bwMode="auto">
          <a:xfrm>
            <a:off x="7885655" y="0"/>
            <a:ext cx="430634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514FFA1-2CC1-4110-8919-3DB3DEF9869B}"/>
              </a:ext>
            </a:extLst>
          </p:cNvPr>
          <p:cNvGrpSpPr/>
          <p:nvPr/>
        </p:nvGrpSpPr>
        <p:grpSpPr>
          <a:xfrm>
            <a:off x="419449" y="318781"/>
            <a:ext cx="8061820" cy="5868726"/>
            <a:chOff x="713064" y="520117"/>
            <a:chExt cx="8061820" cy="5868726"/>
          </a:xfrm>
          <a:solidFill>
            <a:srgbClr val="12A19A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998A699-5876-49AE-B644-2EDA8E034280}"/>
                </a:ext>
              </a:extLst>
            </p:cNvPr>
            <p:cNvSpPr/>
            <p:nvPr/>
          </p:nvSpPr>
          <p:spPr>
            <a:xfrm>
              <a:off x="713064" y="520117"/>
              <a:ext cx="8061820" cy="4915949"/>
            </a:xfrm>
            <a:prstGeom prst="rect">
              <a:avLst/>
            </a:prstGeom>
            <a:solidFill>
              <a:srgbClr val="1BBA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44C3D196-120E-42D7-8486-17888FF2D901}"/>
                </a:ext>
              </a:extLst>
            </p:cNvPr>
            <p:cNvSpPr/>
            <p:nvPr/>
          </p:nvSpPr>
          <p:spPr>
            <a:xfrm rot="16200000">
              <a:off x="6660861" y="4870434"/>
              <a:ext cx="1905554" cy="1131263"/>
            </a:xfrm>
            <a:prstGeom prst="triangle">
              <a:avLst/>
            </a:prstGeom>
            <a:solidFill>
              <a:srgbClr val="1BBA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06CD943-885A-46D6-B2FF-E85ABE3FD426}"/>
              </a:ext>
            </a:extLst>
          </p:cNvPr>
          <p:cNvSpPr txBox="1"/>
          <p:nvPr/>
        </p:nvSpPr>
        <p:spPr>
          <a:xfrm>
            <a:off x="469962" y="361386"/>
            <a:ext cx="753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  <a:latin typeface="+mj-lt"/>
              </a:rPr>
              <a:t>End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7AE2464-2404-40FF-A784-C320DC308CB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5985" y="5400011"/>
            <a:ext cx="1534132" cy="616612"/>
          </a:xfrm>
          <a:prstGeom prst="rect">
            <a:avLst/>
          </a:prstGeom>
        </p:spPr>
      </p:pic>
      <p:pic>
        <p:nvPicPr>
          <p:cNvPr id="1030" name="Picture 6" descr="City Health Care Partnership">
            <a:extLst>
              <a:ext uri="{FF2B5EF4-FFF2-40B4-BE49-F238E27FC236}">
                <a16:creationId xmlns:a16="http://schemas.microsoft.com/office/drawing/2014/main" id="{53FB522B-419A-8166-34E3-229E83209F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052" y="5351130"/>
            <a:ext cx="169545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842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4FB01110-E736-CB6D-BB28-BF42FB727AE6}"/>
              </a:ext>
            </a:extLst>
          </p:cNvPr>
          <p:cNvSpPr txBox="1">
            <a:spLocks/>
          </p:cNvSpPr>
          <p:nvPr/>
        </p:nvSpPr>
        <p:spPr>
          <a:xfrm>
            <a:off x="259100" y="164851"/>
            <a:ext cx="11545274" cy="8659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Quotas Collected within Service Areas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23E45A8-1B86-4D6B-8729-A7F5654654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2136483"/>
              </p:ext>
            </p:extLst>
          </p:nvPr>
        </p:nvGraphicFramePr>
        <p:xfrm>
          <a:off x="952891" y="1030779"/>
          <a:ext cx="9720650" cy="5503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81655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woman in white button up shirt and blue stethoscope">
            <a:extLst>
              <a:ext uri="{FF2B5EF4-FFF2-40B4-BE49-F238E27FC236}">
                <a16:creationId xmlns:a16="http://schemas.microsoft.com/office/drawing/2014/main" id="{87295DE5-16D0-B665-A1C5-029A4B0981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93" r="25478"/>
          <a:stretch/>
        </p:blipFill>
        <p:spPr bwMode="auto">
          <a:xfrm>
            <a:off x="7885655" y="0"/>
            <a:ext cx="430634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0514FFA1-2CC1-4110-8919-3DB3DEF9869B}"/>
              </a:ext>
            </a:extLst>
          </p:cNvPr>
          <p:cNvGrpSpPr/>
          <p:nvPr/>
        </p:nvGrpSpPr>
        <p:grpSpPr>
          <a:xfrm>
            <a:off x="419449" y="259788"/>
            <a:ext cx="8061820" cy="5868726"/>
            <a:chOff x="713064" y="520117"/>
            <a:chExt cx="8061820" cy="5868726"/>
          </a:xfrm>
          <a:solidFill>
            <a:srgbClr val="12A19A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998A699-5876-49AE-B644-2EDA8E034280}"/>
                </a:ext>
              </a:extLst>
            </p:cNvPr>
            <p:cNvSpPr/>
            <p:nvPr/>
          </p:nvSpPr>
          <p:spPr>
            <a:xfrm>
              <a:off x="713064" y="520117"/>
              <a:ext cx="8061820" cy="4915949"/>
            </a:xfrm>
            <a:prstGeom prst="rect">
              <a:avLst/>
            </a:prstGeom>
            <a:solidFill>
              <a:srgbClr val="1BBA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44C3D196-120E-42D7-8486-17888FF2D901}"/>
                </a:ext>
              </a:extLst>
            </p:cNvPr>
            <p:cNvSpPr/>
            <p:nvPr/>
          </p:nvSpPr>
          <p:spPr>
            <a:xfrm rot="16200000">
              <a:off x="6660861" y="4870434"/>
              <a:ext cx="1905554" cy="1131263"/>
            </a:xfrm>
            <a:prstGeom prst="triangle">
              <a:avLst/>
            </a:prstGeom>
            <a:solidFill>
              <a:srgbClr val="1BBAB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B06CD943-885A-46D6-B2FF-E85ABE3FD426}"/>
              </a:ext>
            </a:extLst>
          </p:cNvPr>
          <p:cNvSpPr txBox="1"/>
          <p:nvPr/>
        </p:nvSpPr>
        <p:spPr>
          <a:xfrm>
            <a:off x="419449" y="4508148"/>
            <a:ext cx="753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chemeClr val="bg1"/>
                </a:solidFill>
                <a:latin typeface="+mj-lt"/>
              </a:rPr>
              <a:t>Headline Results</a:t>
            </a:r>
          </a:p>
        </p:txBody>
      </p:sp>
    </p:spTree>
    <p:extLst>
      <p:ext uri="{BB962C8B-B14F-4D97-AF65-F5344CB8AC3E}">
        <p14:creationId xmlns:p14="http://schemas.microsoft.com/office/powerpoint/2010/main" val="2044274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14486" y="93825"/>
            <a:ext cx="11545274" cy="1325563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Vast majority satisfied with overall experience. Two-thirds 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very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satisfied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3062" y="6479142"/>
            <a:ext cx="96056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2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Q18b. Overall how satisfied were you with your overall experience?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891A742-CFE9-4141-9270-C50FB05483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7894513"/>
              </p:ext>
            </p:extLst>
          </p:nvPr>
        </p:nvGraphicFramePr>
        <p:xfrm>
          <a:off x="213062" y="1547608"/>
          <a:ext cx="5539482" cy="4639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BD1F611-774A-481D-9501-4CB5AD0802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66647267"/>
              </p:ext>
            </p:extLst>
          </p:nvPr>
        </p:nvGraphicFramePr>
        <p:xfrm>
          <a:off x="5914332" y="1419388"/>
          <a:ext cx="5795802" cy="4865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25428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7C72DD1-59CB-E5C9-FF43-7BBB0611F96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4951484"/>
              </p:ext>
            </p:extLst>
          </p:nvPr>
        </p:nvGraphicFramePr>
        <p:xfrm>
          <a:off x="1723506" y="1363287"/>
          <a:ext cx="8744988" cy="4754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9B6C821D-B021-D76F-CD6E-5697CB6480F3}"/>
              </a:ext>
            </a:extLst>
          </p:cNvPr>
          <p:cNvSpPr txBox="1">
            <a:spLocks/>
          </p:cNvSpPr>
          <p:nvPr/>
        </p:nvSpPr>
        <p:spPr>
          <a:xfrm>
            <a:off x="198108" y="229715"/>
            <a:ext cx="11545274" cy="787324"/>
          </a:xfrm>
          <a:prstGeom prst="rect">
            <a:avLst/>
          </a:prstGeom>
          <a:noFill/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Satisfaction with overall experience continues to rise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309765-C0C1-F96D-7225-15EAA4FCFC77}"/>
              </a:ext>
            </a:extLst>
          </p:cNvPr>
          <p:cNvSpPr txBox="1"/>
          <p:nvPr/>
        </p:nvSpPr>
        <p:spPr>
          <a:xfrm>
            <a:off x="213062" y="6479142"/>
            <a:ext cx="96056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2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Q18b. Overall how satisfied were you with your overall experience?</a:t>
            </a:r>
          </a:p>
        </p:txBody>
      </p:sp>
    </p:spTree>
    <p:extLst>
      <p:ext uri="{BB962C8B-B14F-4D97-AF65-F5344CB8AC3E}">
        <p14:creationId xmlns:p14="http://schemas.microsoft.com/office/powerpoint/2010/main" val="1689520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6ECF40AA-239F-4093-9B28-A3766C21AE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9531907"/>
              </p:ext>
            </p:extLst>
          </p:nvPr>
        </p:nvGraphicFramePr>
        <p:xfrm>
          <a:off x="5884013" y="1419388"/>
          <a:ext cx="6307987" cy="4757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14486" y="93825"/>
            <a:ext cx="11545274" cy="1325563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More than 9 in every 10 likely to recommend service to friends and family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3062" y="6412642"/>
            <a:ext cx="96056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2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Q3. How likely are you to recommend our clinic/service to friends and family if they needed similar care or treatment?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E784438-998C-440D-8B57-DAA8C5FC19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729854"/>
              </p:ext>
            </p:extLst>
          </p:nvPr>
        </p:nvGraphicFramePr>
        <p:xfrm>
          <a:off x="314486" y="1419388"/>
          <a:ext cx="6169441" cy="4757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70744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D56D9776-42A1-375F-8A5F-B25F532100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6604883"/>
              </p:ext>
            </p:extLst>
          </p:nvPr>
        </p:nvGraphicFramePr>
        <p:xfrm>
          <a:off x="1845425" y="1463040"/>
          <a:ext cx="8711739" cy="4621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FDE6A6FE-86B6-B160-D3E0-37DFFD524FD3}"/>
              </a:ext>
            </a:extLst>
          </p:cNvPr>
          <p:cNvSpPr txBox="1">
            <a:spLocks/>
          </p:cNvSpPr>
          <p:nvPr/>
        </p:nvSpPr>
        <p:spPr>
          <a:xfrm>
            <a:off x="198108" y="229714"/>
            <a:ext cx="11545274" cy="1083697"/>
          </a:xfrm>
          <a:prstGeom prst="rect">
            <a:avLst/>
          </a:prstGeom>
          <a:noFill/>
        </p:spPr>
        <p:txBody>
          <a:bodyPr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Percentage of those likely to recommend continues to rise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183C9C-106D-F62C-834B-20AD4E60BE15}"/>
              </a:ext>
            </a:extLst>
          </p:cNvPr>
          <p:cNvSpPr txBox="1"/>
          <p:nvPr/>
        </p:nvSpPr>
        <p:spPr>
          <a:xfrm>
            <a:off x="213062" y="6412642"/>
            <a:ext cx="96056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2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Q3. How likely are you to recommend our clinic/service to friends and family if they needed similar care or treatment?</a:t>
            </a:r>
          </a:p>
        </p:txBody>
      </p:sp>
    </p:spTree>
    <p:extLst>
      <p:ext uri="{BB962C8B-B14F-4D97-AF65-F5344CB8AC3E}">
        <p14:creationId xmlns:p14="http://schemas.microsoft.com/office/powerpoint/2010/main" val="15667359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20B266D9-DAE2-4B3C-B410-27B2766A9D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2647712"/>
              </p:ext>
            </p:extLst>
          </p:nvPr>
        </p:nvGraphicFramePr>
        <p:xfrm>
          <a:off x="6096001" y="1419387"/>
          <a:ext cx="5613860" cy="4656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14486" y="93825"/>
            <a:ext cx="11545274" cy="1325563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Vast majority satisfied with standard of care; almost three-quarters 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very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satisfied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3062" y="6412642"/>
            <a:ext cx="96056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2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Q18a. Overall how satisfied were you with the standard of care and support you have received?</a:t>
            </a:r>
            <a:endParaRPr lang="en-GB" sz="1400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F1B834B-6C57-42F1-86DD-3253E49BDA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342343"/>
              </p:ext>
            </p:extLst>
          </p:nvPr>
        </p:nvGraphicFramePr>
        <p:xfrm>
          <a:off x="482139" y="1419387"/>
          <a:ext cx="5747258" cy="4656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60766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19077</TotalTime>
  <Words>1658</Words>
  <Application>Microsoft Office PowerPoint</Application>
  <PresentationFormat>Widescreen</PresentationFormat>
  <Paragraphs>166</Paragraphs>
  <Slides>21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PowerPoint Presentation</vt:lpstr>
      <vt:lpstr>Introduction and methodology</vt:lpstr>
      <vt:lpstr>PowerPoint Presentation</vt:lpstr>
      <vt:lpstr>PowerPoint Presentation</vt:lpstr>
      <vt:lpstr>Vast majority satisfied with overall experience. Two-thirds very satisfied</vt:lpstr>
      <vt:lpstr>PowerPoint Presentation</vt:lpstr>
      <vt:lpstr>More than 9 in every 10 likely to recommend service to friends and family</vt:lpstr>
      <vt:lpstr>PowerPoint Presentation</vt:lpstr>
      <vt:lpstr>Vast majority satisfied with standard of care; almost three-quarters very satisfied</vt:lpstr>
      <vt:lpstr>PowerPoint Presentation</vt:lpstr>
      <vt:lpstr>Positives / improvements</vt:lpstr>
      <vt:lpstr>PowerPoint Presentation</vt:lpstr>
      <vt:lpstr>Overall, 9 in every 10 say they are satisfied with initial contact</vt:lpstr>
      <vt:lpstr>Around a third of patients contacted services via telephone</vt:lpstr>
      <vt:lpstr>High levels of satisfaction with location, date and time. A fifth of appointments cancelled or changed</vt:lpstr>
      <vt:lpstr>Majority of patients continue to be satisfied with health professionals </vt:lpstr>
      <vt:lpstr>High levels of satisfaction with communication from healthcare professionals</vt:lpstr>
      <vt:lpstr>More than 8 in every 10 say care encouraged independence and quality of life</vt:lpstr>
      <vt:lpstr>Almost 9 in every 10 say they received the care that was agreed in their care plan</vt:lpstr>
      <vt:lpstr>Three-quarters satisfied with opportunities to give feedback or make a complaint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SMSR Research</dc:creator>
  <cp:lastModifiedBy>Lee Atkinson</cp:lastModifiedBy>
  <cp:revision>825</cp:revision>
  <cp:lastPrinted>2019-06-28T08:08:36Z</cp:lastPrinted>
  <dcterms:created xsi:type="dcterms:W3CDTF">2017-09-25T10:00:23Z</dcterms:created>
  <dcterms:modified xsi:type="dcterms:W3CDTF">2023-08-02T08:10:40Z</dcterms:modified>
</cp:coreProperties>
</file>